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1.jpg" ContentType="image/gif"/>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0" r:id="rId2"/>
  </p:sldMasterIdLst>
  <p:notesMasterIdLst>
    <p:notesMasterId r:id="rId32"/>
  </p:notesMasterIdLst>
  <p:sldIdLst>
    <p:sldId id="282" r:id="rId3"/>
    <p:sldId id="256" r:id="rId4"/>
    <p:sldId id="280" r:id="rId5"/>
    <p:sldId id="288" r:id="rId6"/>
    <p:sldId id="281" r:id="rId7"/>
    <p:sldId id="284" r:id="rId8"/>
    <p:sldId id="306" r:id="rId9"/>
    <p:sldId id="287" r:id="rId10"/>
    <p:sldId id="286" r:id="rId11"/>
    <p:sldId id="338" r:id="rId12"/>
    <p:sldId id="289" r:id="rId13"/>
    <p:sldId id="290" r:id="rId14"/>
    <p:sldId id="339" r:id="rId15"/>
    <p:sldId id="320" r:id="rId16"/>
    <p:sldId id="302" r:id="rId17"/>
    <p:sldId id="301" r:id="rId18"/>
    <p:sldId id="341" r:id="rId19"/>
    <p:sldId id="323" r:id="rId20"/>
    <p:sldId id="325" r:id="rId21"/>
    <p:sldId id="331" r:id="rId22"/>
    <p:sldId id="314" r:id="rId23"/>
    <p:sldId id="315" r:id="rId24"/>
    <p:sldId id="317" r:id="rId25"/>
    <p:sldId id="342" r:id="rId26"/>
    <p:sldId id="343" r:id="rId27"/>
    <p:sldId id="346" r:id="rId28"/>
    <p:sldId id="318" r:id="rId29"/>
    <p:sldId id="344"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88" autoAdjust="0"/>
    <p:restoredTop sz="90055" autoAdjust="0"/>
  </p:normalViewPr>
  <p:slideViewPr>
    <p:cSldViewPr snapToGrid="0">
      <p:cViewPr varScale="1">
        <p:scale>
          <a:sx n="61" d="100"/>
          <a:sy n="61" d="100"/>
        </p:scale>
        <p:origin x="-294" y="-90"/>
      </p:cViewPr>
      <p:guideLst>
        <p:guide orient="horz" pos="2160"/>
        <p:guide pos="3840"/>
      </p:guideLst>
    </p:cSldViewPr>
  </p:slideViewPr>
  <p:notesTextViewPr>
    <p:cViewPr>
      <p:scale>
        <a:sx n="75" d="100"/>
        <a:sy n="75" d="100"/>
      </p:scale>
      <p:origin x="0" y="0"/>
    </p:cViewPr>
  </p:notesTextViewPr>
  <p:sorterViewPr>
    <p:cViewPr varScale="1">
      <p:scale>
        <a:sx n="1" d="1"/>
        <a:sy n="1" d="1"/>
      </p:scale>
      <p:origin x="0" y="59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extLst>
      <p:ext uri="{BB962C8B-B14F-4D97-AF65-F5344CB8AC3E}">
        <p14:creationId xmlns:p14="http://schemas.microsoft.com/office/powerpoint/2010/main" val="37111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a:t>
            </a:r>
            <a:r>
              <a:rPr lang="en-US" altLang="zh-CN" baseline="0" dirty="0" smtClean="0"/>
              <a:t> you want to have a deeper understanding about the culture of a country , you may need to learn the language of that country.  At least,  the language of Chinese  contain plenty of Chinese culture. So I hope every one of you, not only just learn to speak Chinese, but through Chinese, you know more about china.  Yet all in all, Chinese may be an imperative tool in your daily life since you may stay in Beijing for a few months.</a:t>
            </a:r>
            <a:endParaRPr lang="zh-CN" altLang="en-US" dirty="0"/>
          </a:p>
        </p:txBody>
      </p:sp>
      <p:sp>
        <p:nvSpPr>
          <p:cNvPr id="4" name="灯片编号占位符 3"/>
          <p:cNvSpPr>
            <a:spLocks noGrp="1"/>
          </p:cNvSpPr>
          <p:nvPr>
            <p:ph type="sldNum" sz="quarter" idx="10"/>
          </p:nvPr>
        </p:nvSpPr>
        <p:spPr/>
        <p:txBody>
          <a:bodyPr/>
          <a:lstStyle/>
          <a:p>
            <a:fld id="{C6DB5B52-239C-4DF7-B2FA-0EA5D267EF31}"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73860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48883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08200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单韵母</a:t>
            </a:r>
            <a:r>
              <a:rPr lang="en-US" altLang="zh-CN" dirty="0" smtClean="0"/>
              <a:t>simple finals</a:t>
            </a:r>
            <a:r>
              <a:rPr lang="zh-CN" altLang="en-US" dirty="0" smtClean="0"/>
              <a:t>（</a:t>
            </a:r>
            <a:r>
              <a:rPr lang="en-US" altLang="zh-CN" dirty="0" smtClean="0"/>
              <a:t>6</a:t>
            </a:r>
            <a:r>
              <a:rPr lang="zh-CN" altLang="en-US" dirty="0" smtClean="0"/>
              <a:t>）</a:t>
            </a:r>
            <a:r>
              <a:rPr lang="en-US" altLang="zh-CN" dirty="0" smtClean="0"/>
              <a:t>and</a:t>
            </a:r>
            <a:r>
              <a:rPr lang="en-US" altLang="zh-CN" baseline="0" dirty="0" smtClean="0"/>
              <a:t> other 30 finals</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520328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thousands of Chinese characters, only these initials and finals is not enough. Here comes the most challenge part of Chinese sound system: tones. Each syllable in Chinese has as many as four different tones. The first tone is a high-pitched level tone and is represented by a horizontal bar over the vowel letter or the most salient(</a:t>
            </a:r>
            <a:r>
              <a:rPr lang="zh-CN" altLang="en-US" dirty="0" smtClean="0"/>
              <a:t>突出的</a:t>
            </a:r>
            <a:r>
              <a:rPr lang="en-US" altLang="zh-CN" dirty="0" smtClean="0"/>
              <a:t>) vowel letter in a syllable. The second tone is a rising tone, and its tone mark is a rightward up-going line. The third tone is a dipping(</a:t>
            </a:r>
            <a:r>
              <a:rPr lang="zh-CN" altLang="en-US" dirty="0" smtClean="0"/>
              <a:t>落下的，蘸，浸渍</a:t>
            </a:r>
            <a:r>
              <a:rPr lang="en-US" altLang="zh-CN" dirty="0" smtClean="0"/>
              <a:t>) tone. It starts low and goes even lower before going up. The third tone is indicated by a small tick. The fourth tone is a falling tone, and its tone mark is a short line going downward to the right. </a:t>
            </a:r>
          </a:p>
          <a:p>
            <a:r>
              <a:rPr lang="en-US" altLang="zh-CN" dirty="0" smtClean="0"/>
              <a:t> (</a:t>
            </a:r>
            <a:r>
              <a:rPr lang="zh-CN" altLang="en-US" dirty="0" smtClean="0"/>
              <a:t>注：</a:t>
            </a:r>
            <a:r>
              <a:rPr lang="en-US" altLang="zh-CN" dirty="0" smtClean="0"/>
              <a:t>1.</a:t>
            </a:r>
            <a:r>
              <a:rPr lang="zh-CN" altLang="en-US" dirty="0" smtClean="0"/>
              <a:t>游戏练习：用双臂展示四种声调；</a:t>
            </a:r>
            <a:endParaRPr lang="en-US" altLang="zh-CN" dirty="0" smtClean="0"/>
          </a:p>
          <a:p>
            <a:r>
              <a:rPr lang="en-US" altLang="zh-CN" dirty="0" smtClean="0"/>
              <a:t>         </a:t>
            </a:r>
            <a:r>
              <a:rPr lang="en-US" altLang="zh-CN" baseline="0" dirty="0" smtClean="0"/>
              <a:t>2.</a:t>
            </a:r>
            <a:r>
              <a:rPr lang="zh-CN" altLang="en-US" baseline="0" dirty="0" smtClean="0"/>
              <a:t>先学习一声和三声；再学习二声和四声</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214361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声调不同，意思就不一样。</a:t>
            </a:r>
          </a:p>
          <a:p>
            <a:r>
              <a:rPr lang="en-US" altLang="zh-CN" baseline="0" dirty="0" smtClean="0"/>
              <a:t>When a syllable is pronounced in different tones, it has different meanings.</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187691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a:t>
            </a:r>
            <a:r>
              <a:rPr lang="en-US" altLang="zh-CN" dirty="0" smtClean="0"/>
              <a:t>1.</a:t>
            </a:r>
            <a:r>
              <a:rPr lang="zh-CN" altLang="en-US" dirty="0" smtClean="0"/>
              <a:t>听老师读，学生手臂表演并进行标注</a:t>
            </a:r>
            <a:endParaRPr lang="en-US" altLang="zh-CN" dirty="0" smtClean="0"/>
          </a:p>
          <a:p>
            <a:r>
              <a:rPr lang="en-US" altLang="zh-CN" baseline="0" dirty="0" smtClean="0"/>
              <a:t>       2.</a:t>
            </a:r>
            <a:r>
              <a:rPr lang="zh-CN" altLang="en-US" baseline="0" dirty="0" smtClean="0"/>
              <a:t>一个学生读并用手臂表演，另一个学生进行标注。一个回合之后轮换。</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44308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汉语的音节绝大多数是由声母和韵母组成。音节开头的辅音叫声母，其余部分叫韵母。</a:t>
            </a:r>
            <a:r>
              <a:rPr lang="en-US" altLang="zh-CN" dirty="0" smtClean="0"/>
              <a:t>A Chinese syllable is usually composed of an initial and final. The former is a consonant that begins the syllable and the latter is the rest of the syllable.</a:t>
            </a:r>
          </a:p>
          <a:p>
            <a:r>
              <a:rPr lang="zh-CN" altLang="en-US" dirty="0" smtClean="0"/>
              <a:t>注：跟读练习</a:t>
            </a:r>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43342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smtClean="0"/>
              <a:t>注：</a:t>
            </a:r>
            <a:r>
              <a:rPr lang="en-US" altLang="zh-CN" dirty="0" smtClean="0"/>
              <a:t>1.</a:t>
            </a:r>
            <a:r>
              <a:rPr lang="zh-CN" altLang="en-US" dirty="0" smtClean="0"/>
              <a:t>跟读练习</a:t>
            </a:r>
            <a:r>
              <a:rPr lang="en-US" altLang="zh-CN" dirty="0" smtClean="0"/>
              <a:t>,</a:t>
            </a:r>
            <a:r>
              <a:rPr lang="zh-CN" altLang="en-US" dirty="0" smtClean="0"/>
              <a:t>根据图示稍加讲解</a:t>
            </a:r>
            <a:endParaRPr lang="en-US" altLang="zh-CN" dirty="0" smtClean="0"/>
          </a:p>
          <a:p>
            <a:pPr eaLnBrk="1" hangingPunct="1">
              <a:spcBef>
                <a:spcPct val="0"/>
              </a:spcBef>
            </a:pPr>
            <a:endParaRPr lang="zh-CN" altLang="en-US" dirty="0" smtClean="0"/>
          </a:p>
        </p:txBody>
      </p:sp>
      <p:sp>
        <p:nvSpPr>
          <p:cNvPr id="5120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607F14-33CA-4BD2-943F-27BD39DCC329}" type="slidenum">
              <a:rPr lang="zh-CN" altLang="en-US" smtClean="0"/>
              <a:pPr/>
              <a:t>18</a:t>
            </a:fld>
            <a:endParaRPr lang="zh-CN" altLang="en-US" smtClean="0"/>
          </a:p>
        </p:txBody>
      </p:sp>
    </p:spTree>
    <p:extLst>
      <p:ext uri="{BB962C8B-B14F-4D97-AF65-F5344CB8AC3E}">
        <p14:creationId xmlns:p14="http://schemas.microsoft.com/office/powerpoint/2010/main" val="3011076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495369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407174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500" dirty="0" smtClean="0">
                <a:latin typeface="Dotum" panose="020B0600000101010101" pitchFamily="34" charset="-127"/>
                <a:ea typeface="Dotum" panose="020B0600000101010101" pitchFamily="34" charset="-127"/>
              </a:rPr>
              <a:t>Ok, now I’d like to introduce myself. My name is Wang Yan. In Chinese, we put our family name the first and first name follows. Most of the family names are only one Chinese character, but two-character family name is also common. And most of the first names are also one or two characters. </a:t>
            </a:r>
          </a:p>
          <a:p>
            <a:r>
              <a:rPr lang="en-US" altLang="zh-CN" sz="3500" dirty="0" smtClean="0">
                <a:latin typeface="Dotum" panose="020B0600000101010101" pitchFamily="34" charset="-127"/>
                <a:ea typeface="Dotum" panose="020B0600000101010101" pitchFamily="34" charset="-127"/>
              </a:rPr>
              <a:t>In terms of the Chinese name, there are many stories to be told, if we have time, we may refer to some in our class. </a:t>
            </a:r>
          </a:p>
          <a:p>
            <a:r>
              <a:rPr lang="en-US" altLang="zh-CN" sz="3500" dirty="0" smtClean="0">
                <a:latin typeface="Dotum" panose="020B0600000101010101" pitchFamily="34" charset="-127"/>
                <a:ea typeface="Dotum" panose="020B0600000101010101" pitchFamily="34" charset="-127"/>
              </a:rPr>
              <a:t>You may see the roman letters on the Chinese characters. They are called pinyin, just like phonetic sign to English words. We use pinyin to help us pronounce the Chinese characters. Therefore, what we need to learn first, is pinyin. And maybe this is the part you may feel the most familiar.</a:t>
            </a: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3</a:t>
            </a:fld>
            <a:endParaRPr lang="zh-CN" altLang="en-US"/>
          </a:p>
        </p:txBody>
      </p:sp>
    </p:spTree>
    <p:extLst>
      <p:ext uri="{BB962C8B-B14F-4D97-AF65-F5344CB8AC3E}">
        <p14:creationId xmlns:p14="http://schemas.microsoft.com/office/powerpoint/2010/main" val="331783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Do you know what is Natural tones? It means the pinyin of this Chinese don’t have the tones, Like this. The Natural tones don’t appear at the first character of the word. It often appears at the second character. The natural tones is very easy to learn, they</a:t>
            </a:r>
            <a:r>
              <a:rPr lang="en-US" altLang="zh-CN" baseline="0" dirty="0" smtClean="0"/>
              <a:t> are pronounced soft and </a:t>
            </a:r>
            <a:r>
              <a:rPr lang="en-US" altLang="zh-CN" baseline="0" dirty="0" err="1" smtClean="0"/>
              <a:t>short.B</a:t>
            </a:r>
            <a:r>
              <a:rPr lang="en-US" altLang="zh-CN" dirty="0" err="1" smtClean="0"/>
              <a:t>ut</a:t>
            </a:r>
            <a:r>
              <a:rPr lang="en-US" altLang="zh-CN" dirty="0" smtClean="0"/>
              <a:t> it don’t have the rules to decide which is the natural ,which is not the natural tone. So, you had to spend time to remember these words. Ok?</a:t>
            </a:r>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64046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两个第三声的音节连在一起时，前一个要读成第二声。</a:t>
            </a:r>
            <a:r>
              <a:rPr lang="en-US" altLang="zh-CN" dirty="0" smtClean="0"/>
              <a:t>A</a:t>
            </a:r>
            <a:r>
              <a:rPr lang="en-US" altLang="zh-CN" baseline="0" dirty="0" smtClean="0"/>
              <a:t> third tone, when immediately followed by another third tone, should be pronounced in the second tone .</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993271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er</a:t>
            </a:r>
            <a:r>
              <a:rPr lang="zh-CN" altLang="en-US" dirty="0" smtClean="0"/>
              <a:t>常常跟其他韵母结合在一起，使该韵母成为儿化韵母。儿化韵母的写法是在原韵母之后加</a:t>
            </a:r>
            <a:endParaRPr lang="en-US" altLang="zh-CN" dirty="0" smtClean="0"/>
          </a:p>
          <a:p>
            <a:r>
              <a:rPr lang="en-US" altLang="zh-CN" dirty="0" smtClean="0"/>
              <a:t>-.r The</a:t>
            </a:r>
            <a:r>
              <a:rPr lang="en-US" altLang="zh-CN" baseline="0" dirty="0" smtClean="0"/>
              <a:t> final “</a:t>
            </a:r>
            <a:r>
              <a:rPr lang="en-US" altLang="zh-CN" baseline="0" dirty="0" err="1" smtClean="0"/>
              <a:t>er</a:t>
            </a:r>
            <a:r>
              <a:rPr lang="en-US" altLang="zh-CN" baseline="0" dirty="0" smtClean="0"/>
              <a:t>” is usually attached to another final to form a </a:t>
            </a:r>
            <a:r>
              <a:rPr lang="en-US" altLang="zh-CN" sz="1200" baseline="0" dirty="0" smtClean="0"/>
              <a:t>r</a:t>
            </a:r>
            <a:r>
              <a:rPr lang="en-US" altLang="zh-CN" sz="1200" dirty="0" smtClean="0"/>
              <a:t>etroflex-syllable and when thus used, it is no longer an independent syllable. A retroflex-syllable is represented</a:t>
            </a:r>
            <a:r>
              <a:rPr lang="en-US" altLang="zh-CN" sz="1200" baseline="0" dirty="0" smtClean="0"/>
              <a:t> by the letter “r” added to the final.</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204358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辨声母：老师读学生举手，</a:t>
            </a:r>
            <a:r>
              <a:rPr lang="en-US" altLang="zh-CN" dirty="0" smtClean="0"/>
              <a:t>----</a:t>
            </a:r>
            <a:r>
              <a:rPr lang="zh-CN" altLang="en-US" dirty="0" smtClean="0"/>
              <a:t>一个学生读另一个学生举手，轮换。</a:t>
            </a:r>
            <a:endParaRPr lang="en-US" altLang="zh-CN" dirty="0" smtClean="0"/>
          </a:p>
          <a:p>
            <a:r>
              <a:rPr lang="en-US" altLang="zh-CN" dirty="0" smtClean="0"/>
              <a:t>2.</a:t>
            </a:r>
            <a:r>
              <a:rPr lang="zh-CN" altLang="en-US" dirty="0" smtClean="0"/>
              <a:t>辨韵母：老师读学生举手，</a:t>
            </a:r>
            <a:r>
              <a:rPr lang="en-US" altLang="zh-CN" dirty="0" smtClean="0"/>
              <a:t>----</a:t>
            </a:r>
            <a:r>
              <a:rPr lang="zh-CN" altLang="en-US" dirty="0" smtClean="0"/>
              <a:t>一个学生读另一个学生举手，轮换</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203820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辨声母：老师读学生举手，</a:t>
            </a:r>
            <a:r>
              <a:rPr lang="en-US" altLang="zh-CN" dirty="0" smtClean="0"/>
              <a:t>----</a:t>
            </a:r>
            <a:r>
              <a:rPr lang="zh-CN" altLang="en-US" dirty="0" smtClean="0"/>
              <a:t>一个学生读另一个学生举手，轮换。</a:t>
            </a:r>
            <a:endParaRPr lang="en-US" altLang="zh-CN" dirty="0" smtClean="0"/>
          </a:p>
          <a:p>
            <a:r>
              <a:rPr lang="en-US" altLang="zh-CN" dirty="0" smtClean="0"/>
              <a:t>2.</a:t>
            </a:r>
            <a:r>
              <a:rPr lang="zh-CN" altLang="en-US" dirty="0" smtClean="0"/>
              <a:t>辨韵母：老师读学生举手，</a:t>
            </a:r>
            <a:r>
              <a:rPr lang="en-US" altLang="zh-CN" dirty="0" smtClean="0"/>
              <a:t>----</a:t>
            </a:r>
            <a:r>
              <a:rPr lang="zh-CN" altLang="en-US" dirty="0" smtClean="0"/>
              <a:t>一个学生读另一个学生举手，轮换</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3347722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551365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396574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2769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you have any problem, please don’t hesitate to connect</a:t>
            </a:r>
            <a:r>
              <a:rPr lang="en-US" altLang="zh-CN" baseline="0" dirty="0" smtClean="0"/>
              <a:t> </a:t>
            </a:r>
            <a:r>
              <a:rPr lang="en-US" altLang="zh-CN" dirty="0" smtClean="0"/>
              <a:t> me. </a:t>
            </a:r>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4</a:t>
            </a:fld>
            <a:endParaRPr lang="zh-CN" altLang="en-US"/>
          </a:p>
        </p:txBody>
      </p:sp>
    </p:spTree>
    <p:extLst>
      <p:ext uri="{BB962C8B-B14F-4D97-AF65-F5344CB8AC3E}">
        <p14:creationId xmlns:p14="http://schemas.microsoft.com/office/powerpoint/2010/main" val="270936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references for you. Actually I designed the course mainly by these three books. So if you want to learn more, you can borrow it from library. But if you don’t have time, it’s ok. The </a:t>
            </a:r>
            <a:r>
              <a:rPr lang="en-US" altLang="zh-CN" dirty="0" err="1" smtClean="0"/>
              <a:t>ppt</a:t>
            </a:r>
            <a:r>
              <a:rPr lang="en-US" altLang="zh-CN" dirty="0" smtClean="0"/>
              <a:t> is enough for you. And there are also many videos online, you can select some. And usually audio-visual materials may impress you more than written materials, according to my own experience.</a:t>
            </a:r>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5</a:t>
            </a:fld>
            <a:endParaRPr lang="zh-CN" altLang="en-US"/>
          </a:p>
        </p:txBody>
      </p:sp>
    </p:spTree>
    <p:extLst>
      <p:ext uri="{BB962C8B-B14F-4D97-AF65-F5344CB8AC3E}">
        <p14:creationId xmlns:p14="http://schemas.microsoft.com/office/powerpoint/2010/main" val="226548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terms of dictionaries, just as a recommendation. May be you don’t need them. These two red dictionaries on the left are the most widespread in china. Nearly every Chinese teenagers used it when they in their primary and secondary school. When you know some basic Chinese, you may find it useful.  The dictionaries on the right are English-Chinese and Chinese-English dictionaries. The most classic two.  But all in all, you may just use google translate the most time. What I need to mention is that, google translate is not always reliable.</a:t>
            </a:r>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6</a:t>
            </a:fld>
            <a:endParaRPr lang="zh-CN" altLang="en-US"/>
          </a:p>
        </p:txBody>
      </p:sp>
    </p:spTree>
    <p:extLst>
      <p:ext uri="{BB962C8B-B14F-4D97-AF65-F5344CB8AC3E}">
        <p14:creationId xmlns:p14="http://schemas.microsoft.com/office/powerpoint/2010/main" val="270038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final mark includes three parts, Regular performance, , It occupied 30%;  it includes two parts </a:t>
            </a:r>
          </a:p>
          <a:p>
            <a:r>
              <a:rPr lang="en-US" altLang="zh-CN" dirty="0" smtClean="0"/>
              <a:t>and Midterm exam,</a:t>
            </a:r>
            <a:r>
              <a:rPr lang="en-US" altLang="zh-CN" baseline="0" dirty="0" smtClean="0"/>
              <a:t> i</a:t>
            </a:r>
            <a:r>
              <a:rPr lang="en-US" altLang="zh-CN" dirty="0" smtClean="0"/>
              <a:t>t occupied  20%;</a:t>
            </a:r>
            <a:r>
              <a:rPr lang="en-US" altLang="zh-CN" baseline="0" dirty="0" smtClean="0"/>
              <a:t> and the final exam, it occupied50%.</a:t>
            </a:r>
          </a:p>
          <a:p>
            <a:endParaRPr lang="en-US" altLang="zh-CN" baseline="0"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40328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comes the schedule. This is only what I conceived. I will adjust them according to your condition. I may add more things if you think it too easy. What I need to mention is that we have 2 review lessons altogether. And there are 1 midterm exam and the final test. </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8</a:t>
            </a:fld>
            <a:endParaRPr lang="zh-CN" altLang="en-US"/>
          </a:p>
        </p:txBody>
      </p:sp>
    </p:spTree>
    <p:extLst>
      <p:ext uri="{BB962C8B-B14F-4D97-AF65-F5344CB8AC3E}">
        <p14:creationId xmlns:p14="http://schemas.microsoft.com/office/powerpoint/2010/main" val="318716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t>9</a:t>
            </a:fld>
            <a:endParaRPr lang="zh-CN" altLang="en-US"/>
          </a:p>
        </p:txBody>
      </p:sp>
    </p:spTree>
    <p:extLst>
      <p:ext uri="{BB962C8B-B14F-4D97-AF65-F5344CB8AC3E}">
        <p14:creationId xmlns:p14="http://schemas.microsoft.com/office/powerpoint/2010/main" val="250032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XX students set up a team by yourself ,</a:t>
            </a:r>
            <a:r>
              <a:rPr lang="en-US" altLang="zh-CN" baseline="0" dirty="0" smtClean="0"/>
              <a:t> and give a name of your group.</a:t>
            </a:r>
            <a:endParaRPr lang="zh-CN" altLang="en-US" dirty="0"/>
          </a:p>
        </p:txBody>
      </p:sp>
      <p:sp>
        <p:nvSpPr>
          <p:cNvPr id="4" name="灯片编号占位符 3"/>
          <p:cNvSpPr>
            <a:spLocks noGrp="1"/>
          </p:cNvSpPr>
          <p:nvPr>
            <p:ph type="sldNum" sz="quarter" idx="10"/>
          </p:nvPr>
        </p:nvSpPr>
        <p:spPr/>
        <p:txBody>
          <a:bodyPr/>
          <a:lstStyle/>
          <a:p>
            <a:fld id="{5B0BB924-28C1-4EF7-A019-613D541E4AA8}"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249090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17147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3844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918829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96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1524000" y="1122363"/>
            <a:ext cx="91440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8000">
                <a:solidFill>
                  <a:schemeClr val="bg1"/>
                </a:solidFill>
                <a:latin typeface="迷你简启体" panose="03000509000000000000" pitchFamily="65" charset="-122"/>
                <a:ea typeface="迷你简启体" panose="03000509000000000000" pitchFamily="65" charset="-122"/>
              </a:defRPr>
            </a:lvl1pPr>
          </a:lstStyle>
          <a:p>
            <a:r>
              <a:rPr lang="zh-CN" altLang="en-US" dirty="0" smtClean="0"/>
              <a:t>学汉语，品中国</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4800" baseline="0">
                <a:solidFill>
                  <a:schemeClr val="bg1"/>
                </a:solidFill>
                <a:latin typeface="方正舒体" panose="02010601030101010101" pitchFamily="2" charset="-122"/>
                <a:ea typeface="方正舒体" panose="02010601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Learn Chinese</a:t>
            </a:r>
            <a:r>
              <a:rPr lang="zh-CN" altLang="en-US" dirty="0" smtClean="0"/>
              <a:t>，</a:t>
            </a:r>
            <a:r>
              <a:rPr lang="en-US" altLang="zh-CN" dirty="0" smtClean="0"/>
              <a:t>learn China</a:t>
            </a:r>
            <a:endParaRPr lang="zh-CN" altLang="en-US" dirty="0"/>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550119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69270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65369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3388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176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05118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629463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68056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485" y="0"/>
            <a:ext cx="12190649" cy="6858000"/>
          </a:xfrm>
          <a:prstGeom prst="rect">
            <a:avLst/>
          </a:prstGeom>
        </p:spPr>
      </p:pic>
      <p:pic>
        <p:nvPicPr>
          <p:cNvPr id="14" name="图片 13"/>
          <p:cNvPicPr>
            <a:picLocks noChangeAspect="1"/>
          </p:cNvPicPr>
          <p:nvPr userDrawn="1"/>
        </p:nvPicPr>
        <p:blipFill>
          <a:blip r:embed="rId4"/>
          <a:stretch>
            <a:fillRect/>
          </a:stretch>
        </p:blipFill>
        <p:spPr>
          <a:xfrm>
            <a:off x="-11893" y="-22314"/>
            <a:ext cx="12193057" cy="951058"/>
          </a:xfrm>
          <a:prstGeom prst="rect">
            <a:avLst/>
          </a:prstGeom>
        </p:spPr>
      </p:pic>
      <p:sp>
        <p:nvSpPr>
          <p:cNvPr id="3" name="日期占位符 2"/>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249368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7960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923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54000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854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2722" y="-55166"/>
            <a:ext cx="12217443" cy="6968332"/>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6455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912839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271506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5"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02426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17586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71873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28437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34585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2010/1/1</a:t>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5354524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806"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15330-602F-4228-B1B5-8AA392C11383}" type="datetimeFigureOut">
              <a:rPr lang="zh-CN" altLang="en-US" smtClean="0">
                <a:solidFill>
                  <a:prstClr val="black">
                    <a:tint val="75000"/>
                  </a:prstClr>
                </a:solidFill>
              </a:rPr>
              <a:pPr/>
              <a:t>2010/1/1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99E05-CE53-408D-A02B-FAE970F1D54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678781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56558"/>
            <a:ext cx="12190649" cy="6971116"/>
          </a:xfrm>
          <a:prstGeom prst="rect">
            <a:avLst/>
          </a:prstGeom>
        </p:spPr>
      </p:pic>
      <p:sp>
        <p:nvSpPr>
          <p:cNvPr id="10" name="副标题 2"/>
          <p:cNvSpPr txBox="1">
            <a:spLocks/>
          </p:cNvSpPr>
          <p:nvPr/>
        </p:nvSpPr>
        <p:spPr>
          <a:xfrm>
            <a:off x="332053" y="3224444"/>
            <a:ext cx="7994366" cy="1024827"/>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4800" kern="1200" baseline="0">
                <a:solidFill>
                  <a:schemeClr val="bg1"/>
                </a:solidFill>
                <a:latin typeface="方正舒体" panose="02010601030101010101" pitchFamily="2" charset="-122"/>
                <a:ea typeface="方正舒体" panose="02010601030101010101"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smtClean="0">
                <a:solidFill>
                  <a:prstClr val="white"/>
                </a:solidFill>
              </a:rPr>
              <a:t>Learn Chinese</a:t>
            </a:r>
            <a:r>
              <a:rPr lang="zh-CN" altLang="en-US" dirty="0" smtClean="0">
                <a:solidFill>
                  <a:prstClr val="white"/>
                </a:solidFill>
              </a:rPr>
              <a:t>，</a:t>
            </a:r>
            <a:r>
              <a:rPr lang="en-US" altLang="zh-CN" dirty="0" smtClean="0">
                <a:solidFill>
                  <a:prstClr val="white"/>
                </a:solidFill>
              </a:rPr>
              <a:t>learn China</a:t>
            </a:r>
            <a:endParaRPr lang="zh-CN" altLang="en-US" dirty="0">
              <a:solidFill>
                <a:prstClr val="white"/>
              </a:solidFill>
            </a:endParaRPr>
          </a:p>
        </p:txBody>
      </p:sp>
    </p:spTree>
    <p:extLst>
      <p:ext uri="{BB962C8B-B14F-4D97-AF65-F5344CB8AC3E}">
        <p14:creationId xmlns:p14="http://schemas.microsoft.com/office/powerpoint/2010/main" val="9996291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647730" y="268370"/>
            <a:ext cx="10515600" cy="1325563"/>
          </a:xfrm>
        </p:spPr>
        <p:txBody>
          <a:bodyPr/>
          <a:lstStyle/>
          <a:p>
            <a:endParaRPr lang="en-US" altLang="zh-CN" b="1" dirty="0"/>
          </a:p>
        </p:txBody>
      </p:sp>
      <p:graphicFrame>
        <p:nvGraphicFramePr>
          <p:cNvPr id="5" name="表格 4"/>
          <p:cNvGraphicFramePr>
            <a:graphicFrameLocks noGrp="1"/>
          </p:cNvGraphicFramePr>
          <p:nvPr>
            <p:extLst>
              <p:ext uri="{D42A27DB-BD31-4B8C-83A1-F6EECF244321}">
                <p14:modId xmlns:p14="http://schemas.microsoft.com/office/powerpoint/2010/main" val="2567388150"/>
              </p:ext>
            </p:extLst>
          </p:nvPr>
        </p:nvGraphicFramePr>
        <p:xfrm>
          <a:off x="1846352" y="1572927"/>
          <a:ext cx="9142776" cy="4778886"/>
        </p:xfrm>
        <a:graphic>
          <a:graphicData uri="http://schemas.openxmlformats.org/drawingml/2006/table">
            <a:tbl>
              <a:tblPr firstRow="1" bandRow="1">
                <a:tableStyleId>{00A15C55-8517-42AA-B614-E9B94910E393}</a:tableStyleId>
              </a:tblPr>
              <a:tblGrid>
                <a:gridCol w="2088834"/>
                <a:gridCol w="2596243"/>
                <a:gridCol w="4457699"/>
              </a:tblGrid>
              <a:tr h="796481">
                <a:tc>
                  <a:txBody>
                    <a:bodyPr/>
                    <a:lstStyle/>
                    <a:p>
                      <a:pPr algn="ctr"/>
                      <a:r>
                        <a:rPr lang="en-US" altLang="zh-CN" sz="3600" dirty="0" smtClean="0"/>
                        <a:t>Number</a:t>
                      </a:r>
                      <a:endParaRPr lang="zh-CN" altLang="en-US" sz="3600" dirty="0"/>
                    </a:p>
                  </a:txBody>
                  <a:tcPr/>
                </a:tc>
                <a:tc>
                  <a:txBody>
                    <a:bodyPr/>
                    <a:lstStyle/>
                    <a:p>
                      <a:pPr algn="ctr"/>
                      <a:r>
                        <a:rPr lang="en-US" altLang="zh-CN" sz="3600" dirty="0" smtClean="0"/>
                        <a:t>Group name</a:t>
                      </a:r>
                      <a:endParaRPr lang="zh-CN" altLang="en-US" sz="3600" dirty="0"/>
                    </a:p>
                  </a:txBody>
                  <a:tcPr/>
                </a:tc>
                <a:tc>
                  <a:txBody>
                    <a:bodyPr/>
                    <a:lstStyle/>
                    <a:p>
                      <a:pPr algn="ctr"/>
                      <a:r>
                        <a:rPr lang="en-US" altLang="zh-CN" sz="3600" dirty="0" smtClean="0"/>
                        <a:t>Member name</a:t>
                      </a:r>
                      <a:endParaRPr lang="zh-CN" altLang="en-US" sz="3600" dirty="0"/>
                    </a:p>
                  </a:txBody>
                  <a:tcPr/>
                </a:tc>
              </a:tr>
              <a:tr h="796481">
                <a:tc>
                  <a:txBody>
                    <a:bodyPr/>
                    <a:lstStyle/>
                    <a:p>
                      <a:pPr algn="ctr"/>
                      <a:r>
                        <a:rPr lang="en-US" altLang="zh-CN" sz="4000" dirty="0" smtClean="0"/>
                        <a:t>1</a:t>
                      </a:r>
                      <a:endParaRPr lang="zh-CN" altLang="en-US" sz="4000" dirty="0"/>
                    </a:p>
                  </a:txBody>
                  <a:tcPr/>
                </a:tc>
                <a:tc>
                  <a:txBody>
                    <a:bodyPr/>
                    <a:lstStyle/>
                    <a:p>
                      <a:endParaRPr lang="zh-CN" altLang="en-US" dirty="0"/>
                    </a:p>
                  </a:txBody>
                  <a:tcPr/>
                </a:tc>
                <a:tc>
                  <a:txBody>
                    <a:bodyPr/>
                    <a:lstStyle/>
                    <a:p>
                      <a:endParaRPr lang="zh-CN" altLang="en-US"/>
                    </a:p>
                  </a:txBody>
                  <a:tcPr/>
                </a:tc>
              </a:tr>
              <a:tr h="796481">
                <a:tc>
                  <a:txBody>
                    <a:bodyPr/>
                    <a:lstStyle/>
                    <a:p>
                      <a:pPr algn="ctr"/>
                      <a:r>
                        <a:rPr lang="en-US" altLang="zh-CN" sz="4000" dirty="0" smtClean="0"/>
                        <a:t>2</a:t>
                      </a:r>
                      <a:endParaRPr lang="zh-CN" altLang="en-US" sz="4000" dirty="0"/>
                    </a:p>
                  </a:txBody>
                  <a:tcPr/>
                </a:tc>
                <a:tc>
                  <a:txBody>
                    <a:bodyPr/>
                    <a:lstStyle/>
                    <a:p>
                      <a:endParaRPr lang="zh-CN" altLang="en-US"/>
                    </a:p>
                  </a:txBody>
                  <a:tcPr/>
                </a:tc>
                <a:tc>
                  <a:txBody>
                    <a:bodyPr/>
                    <a:lstStyle/>
                    <a:p>
                      <a:endParaRPr lang="zh-CN" altLang="en-US"/>
                    </a:p>
                  </a:txBody>
                  <a:tcPr/>
                </a:tc>
              </a:tr>
              <a:tr h="796481">
                <a:tc>
                  <a:txBody>
                    <a:bodyPr/>
                    <a:lstStyle/>
                    <a:p>
                      <a:pPr algn="ctr"/>
                      <a:r>
                        <a:rPr lang="en-US" altLang="zh-CN" sz="4000" dirty="0" smtClean="0"/>
                        <a:t>3</a:t>
                      </a:r>
                      <a:endParaRPr lang="zh-CN" altLang="en-US" sz="4000" dirty="0"/>
                    </a:p>
                  </a:txBody>
                  <a:tcPr/>
                </a:tc>
                <a:tc>
                  <a:txBody>
                    <a:bodyPr/>
                    <a:lstStyle/>
                    <a:p>
                      <a:endParaRPr lang="zh-CN" altLang="en-US"/>
                    </a:p>
                  </a:txBody>
                  <a:tcPr/>
                </a:tc>
                <a:tc>
                  <a:txBody>
                    <a:bodyPr/>
                    <a:lstStyle/>
                    <a:p>
                      <a:endParaRPr lang="zh-CN" altLang="en-US"/>
                    </a:p>
                  </a:txBody>
                  <a:tcPr/>
                </a:tc>
              </a:tr>
              <a:tr h="796481">
                <a:tc>
                  <a:txBody>
                    <a:bodyPr/>
                    <a:lstStyle/>
                    <a:p>
                      <a:pPr algn="ctr"/>
                      <a:r>
                        <a:rPr lang="en-US" altLang="zh-CN" sz="4000" dirty="0" smtClean="0"/>
                        <a:t>4</a:t>
                      </a:r>
                      <a:endParaRPr lang="zh-CN" altLang="en-US" sz="4000" dirty="0"/>
                    </a:p>
                  </a:txBody>
                  <a:tcPr/>
                </a:tc>
                <a:tc>
                  <a:txBody>
                    <a:bodyPr/>
                    <a:lstStyle/>
                    <a:p>
                      <a:endParaRPr lang="zh-CN" altLang="en-US"/>
                    </a:p>
                  </a:txBody>
                  <a:tcPr/>
                </a:tc>
                <a:tc>
                  <a:txBody>
                    <a:bodyPr/>
                    <a:lstStyle/>
                    <a:p>
                      <a:endParaRPr lang="zh-CN" altLang="en-US"/>
                    </a:p>
                  </a:txBody>
                  <a:tcPr/>
                </a:tc>
              </a:tr>
              <a:tr h="796481">
                <a:tc>
                  <a:txBody>
                    <a:bodyPr/>
                    <a:lstStyle/>
                    <a:p>
                      <a:pPr algn="ctr"/>
                      <a:r>
                        <a:rPr lang="en-US" altLang="zh-CN" sz="4000" dirty="0" smtClean="0"/>
                        <a:t>5</a:t>
                      </a:r>
                      <a:endParaRPr lang="zh-CN" altLang="en-US" sz="4000"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734073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zh-CN" altLang="en-US" b="1" dirty="0" smtClean="0"/>
              <a:t>基础语音 </a:t>
            </a:r>
            <a:r>
              <a:rPr lang="en-US" altLang="zh-CN" b="1" dirty="0" smtClean="0"/>
              <a:t>Basic </a:t>
            </a:r>
            <a:r>
              <a:rPr lang="en-US" altLang="zh-CN" b="1" dirty="0"/>
              <a:t>Pronunciation</a:t>
            </a:r>
          </a:p>
        </p:txBody>
      </p:sp>
      <p:sp>
        <p:nvSpPr>
          <p:cNvPr id="7" name="内容占位符 6"/>
          <p:cNvSpPr>
            <a:spLocks noGrp="1"/>
          </p:cNvSpPr>
          <p:nvPr>
            <p:ph idx="4294967295"/>
          </p:nvPr>
        </p:nvSpPr>
        <p:spPr>
          <a:xfrm>
            <a:off x="1987413" y="1890098"/>
            <a:ext cx="8935959" cy="4351338"/>
          </a:xfrm>
        </p:spPr>
        <p:txBody>
          <a:bodyPr>
            <a:normAutofit/>
          </a:bodyPr>
          <a:lstStyle/>
          <a:p>
            <a:pPr marL="0" indent="0">
              <a:buNone/>
            </a:pPr>
            <a:r>
              <a:rPr lang="en-US" altLang="zh-CN" dirty="0" smtClean="0"/>
              <a:t>1.</a:t>
            </a:r>
            <a:r>
              <a:rPr lang="zh-CN" altLang="en-US" dirty="0" smtClean="0"/>
              <a:t>声母 </a:t>
            </a:r>
            <a:r>
              <a:rPr lang="en-US" altLang="zh-CN" dirty="0"/>
              <a:t>Initials</a:t>
            </a:r>
          </a:p>
          <a:p>
            <a:pPr marL="0" indent="0">
              <a:buNone/>
            </a:pPr>
            <a:r>
              <a:rPr lang="en-US" altLang="zh-CN" dirty="0" smtClean="0"/>
              <a:t>2.</a:t>
            </a:r>
            <a:r>
              <a:rPr lang="zh-CN" altLang="en-US" dirty="0" smtClean="0"/>
              <a:t>韵母 </a:t>
            </a:r>
            <a:r>
              <a:rPr lang="en-US" altLang="zh-CN" dirty="0" smtClean="0"/>
              <a:t>Finals</a:t>
            </a:r>
          </a:p>
          <a:p>
            <a:pPr marL="0" indent="0">
              <a:buNone/>
            </a:pPr>
            <a:r>
              <a:rPr lang="en-US" altLang="zh-CN" dirty="0" smtClean="0"/>
              <a:t>3.</a:t>
            </a:r>
            <a:r>
              <a:rPr lang="zh-CN" altLang="en-US" dirty="0"/>
              <a:t>声调 </a:t>
            </a:r>
            <a:r>
              <a:rPr lang="en-US" altLang="zh-CN" dirty="0" smtClean="0"/>
              <a:t>Tones</a:t>
            </a:r>
          </a:p>
          <a:p>
            <a:pPr marL="0" indent="0">
              <a:buNone/>
            </a:pPr>
            <a:r>
              <a:rPr lang="en-US" altLang="zh-CN" dirty="0" smtClean="0"/>
              <a:t>4.</a:t>
            </a:r>
            <a:r>
              <a:rPr lang="zh-CN" altLang="en-US" dirty="0"/>
              <a:t>声调位置 </a:t>
            </a:r>
            <a:r>
              <a:rPr lang="en-US" altLang="zh-CN" dirty="0"/>
              <a:t>Tone </a:t>
            </a:r>
            <a:r>
              <a:rPr lang="en-US" altLang="zh-CN" dirty="0" smtClean="0"/>
              <a:t>position</a:t>
            </a:r>
          </a:p>
          <a:p>
            <a:pPr marL="0" indent="0">
              <a:buNone/>
            </a:pPr>
            <a:r>
              <a:rPr lang="en-US" altLang="zh-CN" dirty="0" smtClean="0"/>
              <a:t>5.</a:t>
            </a:r>
            <a:r>
              <a:rPr lang="zh-CN" altLang="en-US" dirty="0"/>
              <a:t>声母</a:t>
            </a:r>
            <a:r>
              <a:rPr lang="en-US" altLang="zh-CN" dirty="0"/>
              <a:t>+</a:t>
            </a:r>
            <a:r>
              <a:rPr lang="zh-CN" altLang="en-US" dirty="0"/>
              <a:t>韵母 </a:t>
            </a:r>
            <a:r>
              <a:rPr lang="en-US" altLang="zh-CN" dirty="0"/>
              <a:t>The Combination of Initials and </a:t>
            </a:r>
            <a:r>
              <a:rPr lang="en-US" altLang="zh-CN" dirty="0" smtClean="0"/>
              <a:t>Finals</a:t>
            </a:r>
            <a:endParaRPr lang="en-US" altLang="zh-CN" dirty="0"/>
          </a:p>
          <a:p>
            <a:pPr marL="0" indent="0">
              <a:buNone/>
            </a:pPr>
            <a:r>
              <a:rPr lang="en-US" altLang="zh-CN" dirty="0" smtClean="0"/>
              <a:t>6.</a:t>
            </a:r>
            <a:r>
              <a:rPr lang="zh-CN" altLang="en-US" dirty="0"/>
              <a:t>轻声 </a:t>
            </a:r>
            <a:r>
              <a:rPr lang="en-US" altLang="zh-CN" dirty="0"/>
              <a:t>Natural </a:t>
            </a:r>
            <a:r>
              <a:rPr lang="en-US" altLang="zh-CN" dirty="0" smtClean="0"/>
              <a:t>tones</a:t>
            </a:r>
          </a:p>
          <a:p>
            <a:pPr marL="0" indent="0">
              <a:buNone/>
            </a:pPr>
            <a:r>
              <a:rPr lang="en-US" altLang="zh-CN" dirty="0" smtClean="0"/>
              <a:t>7.</a:t>
            </a:r>
            <a:r>
              <a:rPr lang="zh-CN" altLang="en-US" dirty="0"/>
              <a:t>变调 </a:t>
            </a:r>
            <a:r>
              <a:rPr lang="en-US" altLang="zh-CN" dirty="0"/>
              <a:t>Modulation of </a:t>
            </a:r>
            <a:r>
              <a:rPr lang="en-US" altLang="zh-CN" dirty="0" smtClean="0"/>
              <a:t>Tones</a:t>
            </a:r>
            <a:endParaRPr lang="en-US" altLang="zh-CN" dirty="0"/>
          </a:p>
          <a:p>
            <a:pPr marL="0" indent="0">
              <a:buNone/>
            </a:pPr>
            <a:endParaRPr lang="zh-CN" altLang="en-US" dirty="0"/>
          </a:p>
        </p:txBody>
      </p:sp>
    </p:spTree>
    <p:extLst>
      <p:ext uri="{BB962C8B-B14F-4D97-AF65-F5344CB8AC3E}">
        <p14:creationId xmlns:p14="http://schemas.microsoft.com/office/powerpoint/2010/main" val="600247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01955" y="301753"/>
            <a:ext cx="10515600" cy="1325563"/>
          </a:xfrm>
        </p:spPr>
        <p:txBody>
          <a:bodyPr/>
          <a:lstStyle/>
          <a:p>
            <a:r>
              <a:rPr lang="en-US" altLang="zh-CN" b="1" dirty="0"/>
              <a:t> </a:t>
            </a:r>
            <a:r>
              <a:rPr lang="en-US" altLang="zh-CN" b="1" dirty="0" smtClean="0"/>
              <a:t> 1.</a:t>
            </a:r>
            <a:r>
              <a:rPr lang="zh-CN" altLang="en-US" b="1" dirty="0" smtClean="0"/>
              <a:t>声母 </a:t>
            </a:r>
            <a:r>
              <a:rPr lang="en-US" altLang="zh-CN" b="1" dirty="0" smtClean="0"/>
              <a:t>Initials</a:t>
            </a:r>
            <a:r>
              <a:rPr lang="zh-CN" altLang="en-US" b="1" dirty="0" smtClean="0"/>
              <a:t>（</a:t>
            </a:r>
            <a:r>
              <a:rPr lang="en-US" altLang="zh-CN" b="1" dirty="0" smtClean="0"/>
              <a:t>21</a:t>
            </a:r>
            <a:r>
              <a:rPr lang="zh-CN" altLang="en-US" b="1" dirty="0" smtClean="0"/>
              <a:t>）</a:t>
            </a:r>
            <a:endParaRPr lang="en-US" altLang="zh-CN"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613" y="1389259"/>
            <a:ext cx="10461957" cy="5080686"/>
          </a:xfrm>
          <a:prstGeom prst="rect">
            <a:avLst/>
          </a:prstGeom>
        </p:spPr>
      </p:pic>
    </p:spTree>
    <p:extLst>
      <p:ext uri="{BB962C8B-B14F-4D97-AF65-F5344CB8AC3E}">
        <p14:creationId xmlns:p14="http://schemas.microsoft.com/office/powerpoint/2010/main" val="3391898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en-US" altLang="zh-CN" b="1" dirty="0"/>
              <a:t>2.</a:t>
            </a:r>
            <a:r>
              <a:rPr lang="zh-CN" altLang="en-US" b="1" dirty="0"/>
              <a:t>韵母 </a:t>
            </a:r>
            <a:r>
              <a:rPr lang="en-US" altLang="zh-CN" b="1" dirty="0" smtClean="0"/>
              <a:t>Finals</a:t>
            </a:r>
            <a:r>
              <a:rPr lang="zh-CN" altLang="en-US" b="1" dirty="0" smtClean="0"/>
              <a:t>（</a:t>
            </a:r>
            <a:r>
              <a:rPr lang="en-US" altLang="zh-CN" b="1" dirty="0" smtClean="0"/>
              <a:t>36</a:t>
            </a:r>
            <a:r>
              <a:rPr lang="zh-CN" altLang="en-US" b="1" dirty="0" smtClean="0"/>
              <a:t>）</a:t>
            </a:r>
            <a:endParaRPr lang="en-US" altLang="zh-CN" b="1" dirty="0"/>
          </a:p>
        </p:txBody>
      </p:sp>
      <p:pic>
        <p:nvPicPr>
          <p:cNvPr id="5" name="图片 4"/>
          <p:cNvPicPr>
            <a:picLocks noChangeAspect="1"/>
          </p:cNvPicPr>
          <p:nvPr/>
        </p:nvPicPr>
        <p:blipFill>
          <a:blip r:embed="rId3"/>
          <a:stretch>
            <a:fillRect/>
          </a:stretch>
        </p:blipFill>
        <p:spPr>
          <a:xfrm>
            <a:off x="1096215" y="2311752"/>
            <a:ext cx="9418455" cy="4546248"/>
          </a:xfrm>
          <a:prstGeom prst="rect">
            <a:avLst/>
          </a:prstGeom>
        </p:spPr>
      </p:pic>
      <p:sp>
        <p:nvSpPr>
          <p:cNvPr id="8" name="文本框 7"/>
          <p:cNvSpPr txBox="1"/>
          <p:nvPr/>
        </p:nvSpPr>
        <p:spPr>
          <a:xfrm>
            <a:off x="2158567" y="1665421"/>
            <a:ext cx="8650947" cy="646331"/>
          </a:xfrm>
          <a:prstGeom prst="rect">
            <a:avLst/>
          </a:prstGeom>
          <a:noFill/>
        </p:spPr>
        <p:txBody>
          <a:bodyPr wrap="square" rtlCol="0">
            <a:spAutoFit/>
          </a:bodyPr>
          <a:lstStyle/>
          <a:p>
            <a:r>
              <a:rPr lang="pl-PL" altLang="zh-CN" sz="3600" dirty="0"/>
              <a:t> a [Ą]   o[o]    e [ɣ]    i[i]    u[u]    ü[y]</a:t>
            </a:r>
            <a:endParaRPr lang="zh-CN" altLang="en-US" sz="3600" dirty="0"/>
          </a:p>
        </p:txBody>
      </p:sp>
    </p:spTree>
    <p:extLst>
      <p:ext uri="{BB962C8B-B14F-4D97-AF65-F5344CB8AC3E}">
        <p14:creationId xmlns:p14="http://schemas.microsoft.com/office/powerpoint/2010/main" val="4253174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454803" y="575107"/>
            <a:ext cx="10515600" cy="1325563"/>
          </a:xfrm>
        </p:spPr>
        <p:txBody>
          <a:bodyPr/>
          <a:lstStyle/>
          <a:p>
            <a:r>
              <a:rPr lang="en-US" altLang="zh-CN" b="1" dirty="0" smtClean="0"/>
              <a:t>3.</a:t>
            </a:r>
            <a:r>
              <a:rPr lang="zh-CN" altLang="en-US" b="1" dirty="0" smtClean="0"/>
              <a:t>声调 </a:t>
            </a:r>
            <a:r>
              <a:rPr lang="en-US" altLang="zh-CN" b="1" dirty="0" smtClean="0"/>
              <a:t>Tones</a:t>
            </a:r>
            <a:endParaRPr lang="en-US" altLang="zh-CN" b="1" dirty="0"/>
          </a:p>
        </p:txBody>
      </p:sp>
      <p:pic>
        <p:nvPicPr>
          <p:cNvPr id="2" name="内容占位符 1"/>
          <p:cNvPicPr>
            <a:picLocks noGrp="1" noChangeAspect="1"/>
          </p:cNvPicPr>
          <p:nvPr>
            <p:ph idx="4294967295"/>
          </p:nvPr>
        </p:nvPicPr>
        <p:blipFill>
          <a:blip r:embed="rId3"/>
          <a:stretch>
            <a:fillRect/>
          </a:stretch>
        </p:blipFill>
        <p:spPr>
          <a:xfrm>
            <a:off x="2488236" y="1900670"/>
            <a:ext cx="6894093" cy="4351337"/>
          </a:xfrm>
          <a:prstGeom prst="rect">
            <a:avLst/>
          </a:prstGeom>
        </p:spPr>
      </p:pic>
    </p:spTree>
    <p:extLst>
      <p:ext uri="{BB962C8B-B14F-4D97-AF65-F5344CB8AC3E}">
        <p14:creationId xmlns:p14="http://schemas.microsoft.com/office/powerpoint/2010/main" val="12729771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zh-CN" altLang="en-US" b="1" dirty="0"/>
              <a:t>声调   </a:t>
            </a:r>
            <a:r>
              <a:rPr lang="en-US" altLang="zh-CN" b="1" dirty="0" smtClean="0"/>
              <a:t>Tones</a:t>
            </a:r>
            <a:endParaRPr lang="en-US" altLang="zh-CN" b="1"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198" y="1873957"/>
            <a:ext cx="2653880" cy="373912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072" y="1913619"/>
            <a:ext cx="2938300" cy="367398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735" y="1939223"/>
            <a:ext cx="2743200" cy="3624360"/>
          </a:xfrm>
          <a:prstGeom prst="rect">
            <a:avLst/>
          </a:prstGeom>
        </p:spPr>
      </p:pic>
      <p:sp>
        <p:nvSpPr>
          <p:cNvPr id="8" name="文本框 7"/>
          <p:cNvSpPr txBox="1"/>
          <p:nvPr/>
        </p:nvSpPr>
        <p:spPr>
          <a:xfrm>
            <a:off x="1049967" y="5619972"/>
            <a:ext cx="1426268" cy="954107"/>
          </a:xfrm>
          <a:prstGeom prst="rect">
            <a:avLst/>
          </a:prstGeom>
          <a:noFill/>
        </p:spPr>
        <p:txBody>
          <a:bodyPr wrap="square" rtlCol="0">
            <a:spAutoFit/>
          </a:bodyPr>
          <a:lstStyle/>
          <a:p>
            <a:pPr algn="ctr"/>
            <a:r>
              <a:rPr lang="en-US" altLang="zh-CN" sz="2800" dirty="0" err="1" smtClean="0"/>
              <a:t>mā</a:t>
            </a:r>
            <a:endParaRPr lang="en-US" altLang="zh-CN" sz="2800" dirty="0" smtClean="0"/>
          </a:p>
          <a:p>
            <a:pPr algn="ctr"/>
            <a:r>
              <a:rPr lang="en-US" altLang="zh-CN" sz="2800" dirty="0" smtClean="0"/>
              <a:t>mother</a:t>
            </a:r>
            <a:endParaRPr lang="zh-CN" altLang="en-US" sz="2800" dirty="0"/>
          </a:p>
        </p:txBody>
      </p:sp>
      <p:sp>
        <p:nvSpPr>
          <p:cNvPr id="9" name="文本框 8"/>
          <p:cNvSpPr txBox="1"/>
          <p:nvPr/>
        </p:nvSpPr>
        <p:spPr>
          <a:xfrm>
            <a:off x="3926676" y="5587609"/>
            <a:ext cx="1717589" cy="954107"/>
          </a:xfrm>
          <a:prstGeom prst="rect">
            <a:avLst/>
          </a:prstGeom>
          <a:noFill/>
        </p:spPr>
        <p:txBody>
          <a:bodyPr wrap="square" rtlCol="0">
            <a:spAutoFit/>
          </a:bodyPr>
          <a:lstStyle/>
          <a:p>
            <a:r>
              <a:rPr lang="en-US" altLang="zh-CN" sz="2800" dirty="0" smtClean="0"/>
              <a:t>     </a:t>
            </a:r>
            <a:r>
              <a:rPr lang="en-US" altLang="zh-CN" sz="2800" dirty="0" err="1" smtClean="0"/>
              <a:t>má</a:t>
            </a:r>
            <a:endParaRPr lang="en-US" altLang="zh-CN" sz="2800" dirty="0" smtClean="0"/>
          </a:p>
          <a:p>
            <a:r>
              <a:rPr lang="en-US" altLang="zh-CN" sz="2800" dirty="0" smtClean="0"/>
              <a:t>sesame</a:t>
            </a:r>
            <a:endParaRPr lang="zh-CN" altLang="en-US" sz="2800" dirty="0"/>
          </a:p>
        </p:txBody>
      </p:sp>
      <p:sp>
        <p:nvSpPr>
          <p:cNvPr id="10" name="文本框 9"/>
          <p:cNvSpPr txBox="1"/>
          <p:nvPr/>
        </p:nvSpPr>
        <p:spPr>
          <a:xfrm>
            <a:off x="6898596" y="5613085"/>
            <a:ext cx="1655806" cy="954107"/>
          </a:xfrm>
          <a:prstGeom prst="rect">
            <a:avLst/>
          </a:prstGeom>
          <a:noFill/>
        </p:spPr>
        <p:txBody>
          <a:bodyPr wrap="square" rtlCol="0">
            <a:spAutoFit/>
          </a:bodyPr>
          <a:lstStyle/>
          <a:p>
            <a:pPr algn="ctr"/>
            <a:r>
              <a:rPr lang="en-US" altLang="zh-CN" sz="2800" dirty="0" err="1"/>
              <a:t>m</a:t>
            </a:r>
            <a:r>
              <a:rPr lang="en-US" altLang="zh-CN" sz="2800" dirty="0" err="1" smtClean="0"/>
              <a:t>ǎ</a:t>
            </a:r>
            <a:endParaRPr lang="en-US" altLang="zh-CN" sz="2800" dirty="0" smtClean="0"/>
          </a:p>
          <a:p>
            <a:pPr algn="ctr"/>
            <a:r>
              <a:rPr lang="en-US" altLang="zh-CN" sz="2800" dirty="0" smtClean="0"/>
              <a:t>horse</a:t>
            </a:r>
            <a:endParaRPr lang="zh-CN" altLang="en-US" sz="2800" dirty="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960" y="1913620"/>
            <a:ext cx="2685769" cy="3798368"/>
          </a:xfrm>
          <a:prstGeom prst="rect">
            <a:avLst/>
          </a:prstGeom>
        </p:spPr>
      </p:pic>
      <p:sp>
        <p:nvSpPr>
          <p:cNvPr id="26" name="文本框 25"/>
          <p:cNvSpPr txBox="1"/>
          <p:nvPr/>
        </p:nvSpPr>
        <p:spPr>
          <a:xfrm>
            <a:off x="9758941" y="5587608"/>
            <a:ext cx="1655806" cy="954107"/>
          </a:xfrm>
          <a:prstGeom prst="rect">
            <a:avLst/>
          </a:prstGeom>
          <a:noFill/>
        </p:spPr>
        <p:txBody>
          <a:bodyPr wrap="square" rtlCol="0">
            <a:spAutoFit/>
          </a:bodyPr>
          <a:lstStyle/>
          <a:p>
            <a:pPr algn="ctr"/>
            <a:r>
              <a:rPr lang="en-US" altLang="zh-CN" sz="2800" dirty="0" err="1"/>
              <a:t>m</a:t>
            </a:r>
            <a:r>
              <a:rPr lang="en-US" altLang="zh-CN" sz="2800" dirty="0" err="1" smtClean="0"/>
              <a:t>à</a:t>
            </a:r>
            <a:endParaRPr lang="en-US" altLang="zh-CN" sz="2800" dirty="0"/>
          </a:p>
          <a:p>
            <a:pPr algn="ctr"/>
            <a:r>
              <a:rPr lang="en-US" altLang="zh-CN" sz="2800" dirty="0"/>
              <a:t>scold</a:t>
            </a:r>
            <a:endParaRPr lang="en-US" altLang="zh-CN" sz="2800" dirty="0" smtClean="0"/>
          </a:p>
        </p:txBody>
      </p:sp>
    </p:spTree>
    <p:extLst>
      <p:ext uri="{BB962C8B-B14F-4D97-AF65-F5344CB8AC3E}">
        <p14:creationId xmlns:p14="http://schemas.microsoft.com/office/powerpoint/2010/main" val="82651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500"/>
                                        <p:tgtEl>
                                          <p:spTgt spid="10">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 calcmode="lin" valueType="num">
                                      <p:cBhvr additive="base">
                                        <p:cTn id="4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6">
                                            <p:txEl>
                                              <p:pRg st="0" end="0"/>
                                            </p:txEl>
                                          </p:spTgt>
                                        </p:tgtEl>
                                        <p:attrNameLst>
                                          <p:attrName>style.visibility</p:attrName>
                                        </p:attrNameLst>
                                      </p:cBhvr>
                                      <p:to>
                                        <p:strVal val="visible"/>
                                      </p:to>
                                    </p:set>
                                    <p:anim calcmode="lin" valueType="num">
                                      <p:cBhvr additive="base">
                                        <p:cTn id="6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1129" y="146498"/>
            <a:ext cx="10515600" cy="1325563"/>
          </a:xfrm>
        </p:spPr>
        <p:txBody>
          <a:bodyPr/>
          <a:lstStyle/>
          <a:p>
            <a:r>
              <a:rPr lang="en-US" altLang="zh-CN" b="1" dirty="0" smtClean="0"/>
              <a:t>4.</a:t>
            </a:r>
            <a:r>
              <a:rPr lang="zh-CN" altLang="en-US" b="1" dirty="0" smtClean="0"/>
              <a:t>声调位置 </a:t>
            </a:r>
            <a:r>
              <a:rPr lang="en-US" altLang="zh-CN" b="1" dirty="0" smtClean="0"/>
              <a:t>Tone position</a:t>
            </a:r>
            <a:endParaRPr lang="en-US" altLang="zh-CN" b="1" dirty="0"/>
          </a:p>
        </p:txBody>
      </p:sp>
      <p:sp>
        <p:nvSpPr>
          <p:cNvPr id="7" name="内容占位符 6"/>
          <p:cNvSpPr>
            <a:spLocks noGrp="1"/>
          </p:cNvSpPr>
          <p:nvPr>
            <p:ph idx="4294967295"/>
          </p:nvPr>
        </p:nvSpPr>
        <p:spPr>
          <a:xfrm>
            <a:off x="1981515" y="1127265"/>
            <a:ext cx="8500217" cy="2994726"/>
          </a:xfrm>
        </p:spPr>
        <p:txBody>
          <a:bodyPr>
            <a:normAutofit fontScale="55000" lnSpcReduction="20000"/>
          </a:bodyPr>
          <a:lstStyle/>
          <a:p>
            <a:pPr marL="0" indent="0">
              <a:buNone/>
            </a:pPr>
            <a:r>
              <a:rPr lang="en-US" altLang="zh-CN" sz="5100" dirty="0">
                <a:solidFill>
                  <a:schemeClr val="accent2">
                    <a:lumMod val="50000"/>
                  </a:schemeClr>
                </a:solidFill>
              </a:rPr>
              <a:t>How to write the tone’s </a:t>
            </a:r>
            <a:r>
              <a:rPr lang="en-US" altLang="zh-CN" sz="5100" dirty="0" smtClean="0">
                <a:solidFill>
                  <a:schemeClr val="accent2">
                    <a:lumMod val="50000"/>
                  </a:schemeClr>
                </a:solidFill>
              </a:rPr>
              <a:t>mark</a:t>
            </a:r>
          </a:p>
          <a:p>
            <a:pPr marL="0" indent="0">
              <a:buNone/>
            </a:pPr>
            <a:endParaRPr lang="en-US" altLang="zh-CN" sz="5100" dirty="0">
              <a:solidFill>
                <a:schemeClr val="accent2">
                  <a:lumMod val="50000"/>
                </a:schemeClr>
              </a:solidFill>
            </a:endParaRPr>
          </a:p>
          <a:p>
            <a:pPr marL="0" indent="0">
              <a:buNone/>
            </a:pPr>
            <a:r>
              <a:rPr lang="en-US" altLang="zh-CN" sz="5100" dirty="0" smtClean="0"/>
              <a:t>1.If </a:t>
            </a:r>
            <a:r>
              <a:rPr lang="en-US" altLang="zh-CN" sz="5100" dirty="0"/>
              <a:t>there’s “a” , put it on “a”.</a:t>
            </a:r>
          </a:p>
          <a:p>
            <a:pPr marL="0" indent="0">
              <a:buNone/>
            </a:pPr>
            <a:r>
              <a:rPr lang="en-US" altLang="zh-CN" sz="5100" dirty="0" smtClean="0"/>
              <a:t>2.If </a:t>
            </a:r>
            <a:r>
              <a:rPr lang="en-US" altLang="zh-CN" sz="5100" dirty="0"/>
              <a:t>there’s no “a”, put it on “o” or “e” instead.</a:t>
            </a:r>
          </a:p>
          <a:p>
            <a:pPr marL="0" indent="0">
              <a:buNone/>
            </a:pPr>
            <a:r>
              <a:rPr lang="en-US" altLang="zh-CN" sz="5100" dirty="0" smtClean="0"/>
              <a:t>3.If </a:t>
            </a:r>
            <a:r>
              <a:rPr lang="en-US" altLang="zh-CN" sz="5100" dirty="0"/>
              <a:t>there are “</a:t>
            </a:r>
            <a:r>
              <a:rPr lang="en-US" altLang="zh-CN" sz="5100" dirty="0" err="1"/>
              <a:t>i</a:t>
            </a:r>
            <a:r>
              <a:rPr lang="en-US" altLang="zh-CN" sz="5100" dirty="0"/>
              <a:t>” and “u”, put it on the latter one</a:t>
            </a:r>
            <a:r>
              <a:rPr lang="en-US" altLang="zh-CN" sz="5100" dirty="0" smtClean="0"/>
              <a:t>.</a:t>
            </a:r>
          </a:p>
          <a:p>
            <a:pPr marL="0" indent="0">
              <a:buNone/>
            </a:pPr>
            <a:r>
              <a:rPr lang="en-US" altLang="zh-CN" sz="5100" dirty="0" smtClean="0"/>
              <a:t>(When a tone-mark is placed above the vowel “</a:t>
            </a:r>
            <a:r>
              <a:rPr lang="en-US" altLang="zh-CN" sz="5100" dirty="0" err="1" smtClean="0"/>
              <a:t>i</a:t>
            </a:r>
            <a:r>
              <a:rPr lang="en-US" altLang="zh-CN" sz="5100" dirty="0" smtClean="0"/>
              <a:t>”,the dot over it should be omitted) </a:t>
            </a:r>
            <a:endParaRPr lang="en-US" altLang="zh-CN" sz="5100" dirty="0"/>
          </a:p>
          <a:p>
            <a:pPr marL="0" indent="0">
              <a:buNone/>
            </a:pPr>
            <a:endParaRPr lang="zh-CN" altLang="en-US" dirty="0"/>
          </a:p>
        </p:txBody>
      </p:sp>
      <p:sp>
        <p:nvSpPr>
          <p:cNvPr id="2" name="文本框 1"/>
          <p:cNvSpPr txBox="1"/>
          <p:nvPr/>
        </p:nvSpPr>
        <p:spPr>
          <a:xfrm>
            <a:off x="2158567" y="4121991"/>
            <a:ext cx="4293033" cy="2246769"/>
          </a:xfrm>
          <a:prstGeom prst="rect">
            <a:avLst/>
          </a:prstGeom>
          <a:noFill/>
        </p:spPr>
        <p:txBody>
          <a:bodyPr wrap="square" rtlCol="0">
            <a:spAutoFit/>
          </a:bodyPr>
          <a:lstStyle/>
          <a:p>
            <a:r>
              <a:rPr lang="en-US" altLang="zh-CN" sz="2800" dirty="0" smtClean="0">
                <a:solidFill>
                  <a:schemeClr val="accent2">
                    <a:lumMod val="50000"/>
                  </a:schemeClr>
                </a:solidFill>
              </a:rPr>
              <a:t>Exercise</a:t>
            </a:r>
          </a:p>
          <a:p>
            <a:r>
              <a:rPr lang="en-US" altLang="zh-CN" sz="2800" dirty="0" err="1" smtClean="0"/>
              <a:t>ba</a:t>
            </a:r>
            <a:r>
              <a:rPr lang="en-US" altLang="zh-CN" sz="2800" dirty="0" smtClean="0"/>
              <a:t>      </a:t>
            </a:r>
            <a:r>
              <a:rPr lang="en-US" altLang="zh-CN" sz="2800" dirty="0" err="1" smtClean="0"/>
              <a:t>mao</a:t>
            </a:r>
            <a:r>
              <a:rPr lang="en-US" altLang="zh-CN" sz="2800" dirty="0" smtClean="0"/>
              <a:t>      </a:t>
            </a:r>
            <a:r>
              <a:rPr lang="en-US" altLang="zh-CN" sz="2800" dirty="0" err="1" smtClean="0"/>
              <a:t>qia</a:t>
            </a:r>
            <a:r>
              <a:rPr lang="en-US" altLang="zh-CN" sz="2800" dirty="0" smtClean="0"/>
              <a:t>      </a:t>
            </a:r>
            <a:r>
              <a:rPr lang="en-US" altLang="zh-CN" sz="2800" dirty="0" err="1" smtClean="0"/>
              <a:t>biao</a:t>
            </a:r>
            <a:endParaRPr lang="en-US" altLang="zh-CN" sz="2800" dirty="0" smtClean="0"/>
          </a:p>
          <a:p>
            <a:r>
              <a:rPr lang="en-US" altLang="zh-CN" sz="2800" dirty="0" smtClean="0"/>
              <a:t>wo     </a:t>
            </a:r>
            <a:r>
              <a:rPr lang="en-US" altLang="zh-CN" sz="2800" dirty="0" err="1" smtClean="0"/>
              <a:t>hou</a:t>
            </a:r>
            <a:r>
              <a:rPr lang="en-US" altLang="zh-CN" sz="2800" dirty="0" smtClean="0"/>
              <a:t>       duo    dong</a:t>
            </a:r>
          </a:p>
          <a:p>
            <a:r>
              <a:rPr lang="en-US" altLang="zh-CN" sz="2800" dirty="0" err="1" smtClean="0"/>
              <a:t>te</a:t>
            </a:r>
            <a:r>
              <a:rPr lang="en-US" altLang="zh-CN" sz="2800" dirty="0" smtClean="0"/>
              <a:t>       </a:t>
            </a:r>
            <a:r>
              <a:rPr lang="en-US" altLang="zh-CN" sz="2800" dirty="0" err="1" smtClean="0"/>
              <a:t>dei</a:t>
            </a:r>
            <a:r>
              <a:rPr lang="en-US" altLang="zh-CN" sz="2800" dirty="0" smtClean="0"/>
              <a:t>        </a:t>
            </a:r>
            <a:r>
              <a:rPr lang="en-US" altLang="zh-CN" sz="2800" dirty="0" err="1" smtClean="0"/>
              <a:t>zhen</a:t>
            </a:r>
            <a:r>
              <a:rPr lang="en-US" altLang="zh-CN" sz="2800" dirty="0" smtClean="0"/>
              <a:t>   sheng </a:t>
            </a:r>
          </a:p>
          <a:p>
            <a:r>
              <a:rPr lang="en-US" altLang="zh-CN" sz="2800" dirty="0" err="1" smtClean="0"/>
              <a:t>yi</a:t>
            </a:r>
            <a:r>
              <a:rPr lang="en-US" altLang="zh-CN" sz="2800" dirty="0" smtClean="0"/>
              <a:t>        </a:t>
            </a:r>
            <a:r>
              <a:rPr lang="en-US" altLang="zh-CN" sz="2800" dirty="0" err="1" smtClean="0"/>
              <a:t>tui</a:t>
            </a:r>
            <a:r>
              <a:rPr lang="en-US" altLang="zh-CN" sz="2800" dirty="0" smtClean="0"/>
              <a:t>        </a:t>
            </a:r>
            <a:r>
              <a:rPr lang="en-US" altLang="zh-CN" sz="2800" dirty="0" err="1" smtClean="0"/>
              <a:t>diu</a:t>
            </a:r>
            <a:r>
              <a:rPr lang="en-US" altLang="zh-CN" sz="2800" dirty="0" smtClean="0"/>
              <a:t>    </a:t>
            </a:r>
            <a:endParaRPr lang="zh-CN" altLang="en-US" sz="2800" dirty="0"/>
          </a:p>
        </p:txBody>
      </p:sp>
      <p:sp>
        <p:nvSpPr>
          <p:cNvPr id="3" name="文本框 2"/>
          <p:cNvSpPr txBox="1"/>
          <p:nvPr/>
        </p:nvSpPr>
        <p:spPr>
          <a:xfrm>
            <a:off x="7366000" y="4250267"/>
            <a:ext cx="4656667" cy="1077218"/>
          </a:xfrm>
          <a:prstGeom prst="rect">
            <a:avLst/>
          </a:prstGeom>
          <a:noFill/>
        </p:spPr>
        <p:txBody>
          <a:bodyPr wrap="square" rtlCol="0">
            <a:spAutoFit/>
          </a:bodyPr>
          <a:lstStyle/>
          <a:p>
            <a:r>
              <a:rPr lang="en-US" altLang="zh-CN" sz="2800" dirty="0" smtClean="0"/>
              <a:t>  </a:t>
            </a:r>
            <a:endParaRPr lang="zh-CN" altLang="en-US" sz="2800" dirty="0"/>
          </a:p>
          <a:p>
            <a:endParaRPr lang="en-US" altLang="zh-CN" dirty="0" smtClean="0"/>
          </a:p>
          <a:p>
            <a:endParaRPr lang="zh-CN" altLang="en-US" dirty="0"/>
          </a:p>
        </p:txBody>
      </p:sp>
    </p:spTree>
    <p:extLst>
      <p:ext uri="{BB962C8B-B14F-4D97-AF65-F5344CB8AC3E}">
        <p14:creationId xmlns:p14="http://schemas.microsoft.com/office/powerpoint/2010/main" val="9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 calcmode="lin" valueType="num">
                                      <p:cBhvr additive="base">
                                        <p:cTn id="2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1000"/>
                                        <p:tgtEl>
                                          <p:spTgt spid="2">
                                            <p:txEl>
                                              <p:pRg st="1" end="1"/>
                                            </p:txEl>
                                          </p:spTgt>
                                        </p:tgtEl>
                                      </p:cBhvr>
                                    </p:animEffect>
                                    <p:anim calcmode="lin" valueType="num">
                                      <p:cBhvr>
                                        <p:cTn id="3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1000"/>
                                        <p:tgtEl>
                                          <p:spTgt spid="2">
                                            <p:txEl>
                                              <p:pRg st="2" end="2"/>
                                            </p:txEl>
                                          </p:spTgt>
                                        </p:tgtEl>
                                      </p:cBhvr>
                                    </p:animEffect>
                                    <p:anim calcmode="lin" valueType="num">
                                      <p:cBhvr>
                                        <p:cTn id="3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fade">
                                      <p:cBhvr>
                                        <p:cTn id="42" dur="1000"/>
                                        <p:tgtEl>
                                          <p:spTgt spid="2">
                                            <p:txEl>
                                              <p:pRg st="3" end="3"/>
                                            </p:txEl>
                                          </p:spTgt>
                                        </p:tgtEl>
                                      </p:cBhvr>
                                    </p:animEffect>
                                    <p:anim calcmode="lin" valueType="num">
                                      <p:cBhvr>
                                        <p:cTn id="4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fade">
                                      <p:cBhvr>
                                        <p:cTn id="47" dur="1000"/>
                                        <p:tgtEl>
                                          <p:spTgt spid="2">
                                            <p:txEl>
                                              <p:pRg st="4" end="4"/>
                                            </p:txEl>
                                          </p:spTgt>
                                        </p:tgtEl>
                                      </p:cBhvr>
                                    </p:animEffect>
                                    <p:anim calcmode="lin" valueType="num">
                                      <p:cBhvr>
                                        <p:cTn id="4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01955" y="301753"/>
            <a:ext cx="10515600" cy="1325563"/>
          </a:xfrm>
        </p:spPr>
        <p:txBody>
          <a:bodyPr>
            <a:normAutofit/>
          </a:bodyPr>
          <a:lstStyle/>
          <a:p>
            <a:r>
              <a:rPr lang="en-US" altLang="zh-CN" sz="2000" b="1" dirty="0"/>
              <a:t> </a:t>
            </a:r>
            <a:r>
              <a:rPr lang="en-US" altLang="zh-CN" sz="2000" b="1" dirty="0" smtClean="0"/>
              <a:t> </a:t>
            </a:r>
            <a:endParaRPr lang="en-US" altLang="zh-CN" sz="2000" b="1" dirty="0"/>
          </a:p>
        </p:txBody>
      </p:sp>
      <p:sp>
        <p:nvSpPr>
          <p:cNvPr id="2" name="文本框 1"/>
          <p:cNvSpPr txBox="1"/>
          <p:nvPr/>
        </p:nvSpPr>
        <p:spPr>
          <a:xfrm>
            <a:off x="319382" y="1376773"/>
            <a:ext cx="10909942" cy="3170099"/>
          </a:xfrm>
          <a:prstGeom prst="rect">
            <a:avLst/>
          </a:prstGeom>
          <a:noFill/>
        </p:spPr>
        <p:txBody>
          <a:bodyPr wrap="square" rtlCol="0">
            <a:spAutoFit/>
          </a:bodyPr>
          <a:lstStyle/>
          <a:p>
            <a:r>
              <a:rPr lang="en-US" altLang="zh-CN" sz="4000" dirty="0" smtClean="0">
                <a:solidFill>
                  <a:schemeClr val="accent2">
                    <a:lumMod val="50000"/>
                  </a:schemeClr>
                </a:solidFill>
              </a:rPr>
              <a:t>Initials</a:t>
            </a:r>
          </a:p>
          <a:p>
            <a:r>
              <a:rPr lang="en-US" altLang="zh-CN" sz="4000" dirty="0" smtClean="0"/>
              <a:t>b   p   m   f   d   t  n    l</a:t>
            </a:r>
            <a:endParaRPr lang="en-US" altLang="zh-CN" sz="4000" dirty="0"/>
          </a:p>
          <a:p>
            <a:r>
              <a:rPr lang="en-US" altLang="zh-CN" sz="4000" dirty="0" smtClean="0">
                <a:solidFill>
                  <a:schemeClr val="accent2">
                    <a:lumMod val="50000"/>
                  </a:schemeClr>
                </a:solidFill>
              </a:rPr>
              <a:t>Finals</a:t>
            </a:r>
          </a:p>
          <a:p>
            <a:r>
              <a:rPr lang="en-US" altLang="zh-CN" sz="4000" dirty="0" smtClean="0"/>
              <a:t>a  o   e    </a:t>
            </a:r>
            <a:r>
              <a:rPr lang="en-US" altLang="zh-CN" sz="4000" dirty="0" err="1" smtClean="0"/>
              <a:t>i</a:t>
            </a:r>
            <a:r>
              <a:rPr lang="en-US" altLang="zh-CN" sz="4000" dirty="0" smtClean="0"/>
              <a:t>   u    ü  </a:t>
            </a:r>
          </a:p>
          <a:p>
            <a:r>
              <a:rPr lang="en-US" altLang="zh-CN" sz="4000" dirty="0" err="1"/>
              <a:t>er</a:t>
            </a:r>
            <a:endParaRPr lang="zh-CN" altLang="en-US" sz="4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32705" y="727518"/>
            <a:ext cx="4794677" cy="6392903"/>
          </a:xfrm>
          <a:prstGeom prst="rect">
            <a:avLst/>
          </a:prstGeom>
        </p:spPr>
      </p:pic>
      <p:sp>
        <p:nvSpPr>
          <p:cNvPr id="7" name="矩形 6"/>
          <p:cNvSpPr/>
          <p:nvPr/>
        </p:nvSpPr>
        <p:spPr>
          <a:xfrm>
            <a:off x="1630483" y="412457"/>
            <a:ext cx="9936246" cy="646331"/>
          </a:xfrm>
          <a:prstGeom prst="rect">
            <a:avLst/>
          </a:prstGeom>
        </p:spPr>
        <p:txBody>
          <a:bodyPr wrap="none">
            <a:spAutoFit/>
          </a:bodyPr>
          <a:lstStyle/>
          <a:p>
            <a:r>
              <a:rPr lang="en-US" altLang="zh-CN" sz="3600" b="1" smtClean="0"/>
              <a:t>5.</a:t>
            </a:r>
            <a:r>
              <a:rPr lang="zh-CN" altLang="en-US" sz="3600" b="1" dirty="0" smtClean="0"/>
              <a:t>声母</a:t>
            </a:r>
            <a:r>
              <a:rPr lang="en-US" altLang="zh-CN" sz="3600" b="1" dirty="0"/>
              <a:t>+</a:t>
            </a:r>
            <a:r>
              <a:rPr lang="zh-CN" altLang="en-US" sz="3600" b="1" dirty="0"/>
              <a:t>韵母 </a:t>
            </a:r>
            <a:r>
              <a:rPr lang="en-US" altLang="zh-CN" sz="3600" b="1" dirty="0"/>
              <a:t>The Combination of Initials and Finals</a:t>
            </a:r>
            <a:endParaRPr lang="zh-CN" altLang="en-US" sz="3600" b="1" dirty="0"/>
          </a:p>
        </p:txBody>
      </p:sp>
    </p:spTree>
    <p:extLst>
      <p:ext uri="{BB962C8B-B14F-4D97-AF65-F5344CB8AC3E}">
        <p14:creationId xmlns:p14="http://schemas.microsoft.com/office/powerpoint/2010/main" val="167775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343026" y="1"/>
            <a:ext cx="9418320" cy="4812030"/>
          </a:xfrm>
          <a:prstGeom prst="rect">
            <a:avLst/>
          </a:prstGeom>
          <a:noFill/>
          <a:ln>
            <a:noFill/>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defRPr/>
            </a:pPr>
            <a:endParaRPr kumimoji="1" lang="en-US" altLang="zh-CN" sz="2400" dirty="0">
              <a:latin typeface="宋体" charset="0"/>
              <a:ea typeface="宋体" charset="0"/>
              <a:cs typeface="宋体" charset="0"/>
            </a:endParaRPr>
          </a:p>
        </p:txBody>
      </p:sp>
      <p:sp>
        <p:nvSpPr>
          <p:cNvPr id="4" name="矩形 3"/>
          <p:cNvSpPr>
            <a:spLocks noChangeArrowheads="1"/>
          </p:cNvSpPr>
          <p:nvPr/>
        </p:nvSpPr>
        <p:spPr bwMode="auto">
          <a:xfrm>
            <a:off x="3070861" y="403860"/>
            <a:ext cx="4751070" cy="779146"/>
          </a:xfrm>
          <a:prstGeom prst="rect">
            <a:avLst/>
          </a:prstGeom>
          <a:noFill/>
          <a:ln>
            <a:noFill/>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kumimoji="1" lang="zh-CN" altLang="en-US" sz="2880" dirty="0">
              <a:solidFill>
                <a:srgbClr val="000000"/>
              </a:solidFill>
              <a:cs typeface="Cambria"/>
            </a:endParaRPr>
          </a:p>
        </p:txBody>
      </p:sp>
      <p:sp>
        <p:nvSpPr>
          <p:cNvPr id="50180" name="文本框 6"/>
          <p:cNvSpPr txBox="1">
            <a:spLocks noChangeArrowheads="1"/>
          </p:cNvSpPr>
          <p:nvPr/>
        </p:nvSpPr>
        <p:spPr bwMode="auto">
          <a:xfrm>
            <a:off x="868590" y="685545"/>
            <a:ext cx="11051267" cy="344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smtClean="0">
                <a:latin typeface="+mj-lt"/>
                <a:ea typeface="+mj-ea"/>
                <a:cs typeface="+mj-cs"/>
              </a:rPr>
              <a:t>声母</a:t>
            </a:r>
            <a:r>
              <a:rPr lang="zh-CN" altLang="en-US" sz="4000" b="1" dirty="0">
                <a:latin typeface="+mj-lt"/>
                <a:ea typeface="+mj-ea"/>
                <a:cs typeface="+mj-cs"/>
              </a:rPr>
              <a:t>＋韵母</a:t>
            </a:r>
            <a:r>
              <a:rPr lang="en-US" altLang="zh-CN" sz="4000" b="1" dirty="0">
                <a:latin typeface="+mj-lt"/>
                <a:ea typeface="+mj-ea"/>
                <a:cs typeface="+mj-cs"/>
              </a:rPr>
              <a:t> The Combination of Initials and Finals </a:t>
            </a:r>
          </a:p>
          <a:p>
            <a:pPr eaLnBrk="1" hangingPunct="1"/>
            <a:endParaRPr lang="en-US" altLang="zh-CN" sz="2400" dirty="0">
              <a:latin typeface="Calibri" panose="020F0502020204030204" pitchFamily="34" charset="0"/>
            </a:endParaRPr>
          </a:p>
          <a:p>
            <a:pPr eaLnBrk="1" hangingPunct="1"/>
            <a:endParaRPr lang="en-US" altLang="zh-CN" sz="3840" dirty="0">
              <a:latin typeface="Calibri" panose="020F0502020204030204" pitchFamily="34" charset="0"/>
            </a:endParaRPr>
          </a:p>
          <a:p>
            <a:pPr eaLnBrk="1" hangingPunct="1"/>
            <a:endParaRPr lang="en-US" altLang="zh-CN" sz="3840" dirty="0">
              <a:latin typeface="Calibri" panose="020F0502020204030204" pitchFamily="34" charset="0"/>
            </a:endParaRPr>
          </a:p>
          <a:p>
            <a:pPr eaLnBrk="1" hangingPunct="1"/>
            <a:endParaRPr lang="en-US" altLang="zh-CN" sz="3840" dirty="0">
              <a:latin typeface="Calibri" panose="020F0502020204030204" pitchFamily="34" charset="0"/>
            </a:endParaRPr>
          </a:p>
          <a:p>
            <a:pPr algn="ctr" eaLnBrk="1" hangingPunct="1"/>
            <a:endParaRPr lang="cs-CZ" altLang="zh-CN" sz="3840" dirty="0">
              <a:latin typeface="Calibri" panose="020F0502020204030204" pitchFamily="34" charset="0"/>
            </a:endParaRPr>
          </a:p>
        </p:txBody>
      </p:sp>
      <p:pic>
        <p:nvPicPr>
          <p:cNvPr id="5018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0709" y="1328202"/>
            <a:ext cx="7170420" cy="52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840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normAutofit/>
          </a:bodyPr>
          <a:lstStyle/>
          <a:p>
            <a:r>
              <a:rPr lang="zh-CN" altLang="en-US" sz="4000" b="1" dirty="0"/>
              <a:t>声母</a:t>
            </a:r>
            <a:r>
              <a:rPr lang="en-US" altLang="zh-CN" sz="4000" b="1" dirty="0"/>
              <a:t>+</a:t>
            </a:r>
            <a:r>
              <a:rPr lang="zh-CN" altLang="en-US" sz="4000" b="1" dirty="0"/>
              <a:t>韵母 </a:t>
            </a:r>
            <a:r>
              <a:rPr lang="en-US" altLang="zh-CN" sz="4000" b="1" dirty="0"/>
              <a:t>The Combination of Initials and Finals</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622" y="1757917"/>
            <a:ext cx="7619768" cy="4621114"/>
          </a:xfrm>
          <a:prstGeom prst="rect">
            <a:avLst/>
          </a:prstGeom>
        </p:spPr>
      </p:pic>
    </p:spTree>
    <p:extLst>
      <p:ext uri="{BB962C8B-B14F-4D97-AF65-F5344CB8AC3E}">
        <p14:creationId xmlns:p14="http://schemas.microsoft.com/office/powerpoint/2010/main" val="1576260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550"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233"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585"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07" y="2481617"/>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79844" y="28338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315"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54" y="4228500"/>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52"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551" y="5404455"/>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4762"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588" y="5808599"/>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4452" y="373396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0662" y="4306415"/>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0608" y="375401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88036" y="353697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2616"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8040" y="15675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619828" y="3223570"/>
            <a:ext cx="5116539" cy="1107996"/>
          </a:xfrm>
          <a:prstGeom prst="rect">
            <a:avLst/>
          </a:prstGeom>
        </p:spPr>
        <p:txBody>
          <a:bodyPr wrap="square">
            <a:spAutoFit/>
          </a:bodyPr>
          <a:lstStyle/>
          <a:p>
            <a:r>
              <a:rPr lang="zh-CN" altLang="en-US" sz="6600" b="1"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生活汉语</a:t>
            </a:r>
            <a:endParaRPr lang="zh-CN" altLang="zh-CN" sz="6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5" name="直接连接符 24"/>
          <p:cNvCxnSpPr/>
          <p:nvPr/>
        </p:nvCxnSpPr>
        <p:spPr>
          <a:xfrm flipV="1">
            <a:off x="6619828" y="4306415"/>
            <a:ext cx="3484413" cy="820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801028" y="4331566"/>
            <a:ext cx="4318827" cy="769441"/>
          </a:xfrm>
          <a:prstGeom prst="rect">
            <a:avLst/>
          </a:prstGeom>
          <a:noFill/>
        </p:spPr>
        <p:txBody>
          <a:bodyPr wrap="square" rtlCol="0">
            <a:spAutoFit/>
          </a:bodyPr>
          <a:lstStyle/>
          <a:p>
            <a:r>
              <a:rPr lang="en-US" altLang="zh-CN" sz="4400" dirty="0" smtClean="0">
                <a:solidFill>
                  <a:schemeClr val="tx1">
                    <a:lumMod val="50000"/>
                    <a:lumOff val="50000"/>
                  </a:schemeClr>
                </a:solidFill>
                <a:cs typeface="Arial" panose="020B0604020202020204" pitchFamily="34" charset="0"/>
              </a:rPr>
              <a:t>Daily Chinese</a:t>
            </a:r>
            <a:endParaRPr lang="en-US" altLang="zh-CN" sz="4400" dirty="0">
              <a:solidFill>
                <a:schemeClr val="tx1">
                  <a:lumMod val="50000"/>
                  <a:lumOff val="50000"/>
                </a:schemeClr>
              </a:solidFill>
              <a:cs typeface="Arial" panose="020B0604020202020204" pitchFamily="34" charset="0"/>
            </a:endParaRPr>
          </a:p>
        </p:txBody>
      </p:sp>
    </p:spTree>
    <p:extLst>
      <p:ext uri="{BB962C8B-B14F-4D97-AF65-F5344CB8AC3E}">
        <p14:creationId xmlns:p14="http://schemas.microsoft.com/office/powerpoint/2010/main" val="411693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normAutofit/>
          </a:bodyPr>
          <a:lstStyle/>
          <a:p>
            <a:r>
              <a:rPr lang="zh-CN" altLang="en-US" sz="4000" b="1" dirty="0"/>
              <a:t>声母</a:t>
            </a:r>
            <a:r>
              <a:rPr lang="en-US" altLang="zh-CN" sz="4000" b="1" dirty="0"/>
              <a:t>+</a:t>
            </a:r>
            <a:r>
              <a:rPr lang="zh-CN" altLang="en-US" sz="4000" b="1" dirty="0"/>
              <a:t>韵母 </a:t>
            </a:r>
            <a:r>
              <a:rPr lang="en-US" altLang="zh-CN" sz="4000" b="1" dirty="0"/>
              <a:t>The Combination of Initials and Finals</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567" y="1890098"/>
            <a:ext cx="8230767" cy="4515790"/>
          </a:xfrm>
          <a:prstGeom prst="rect">
            <a:avLst/>
          </a:prstGeom>
        </p:spPr>
      </p:pic>
    </p:spTree>
    <p:extLst>
      <p:ext uri="{BB962C8B-B14F-4D97-AF65-F5344CB8AC3E}">
        <p14:creationId xmlns:p14="http://schemas.microsoft.com/office/powerpoint/2010/main" val="2063671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en-US" altLang="zh-CN" b="1" dirty="0" smtClean="0"/>
              <a:t>6.</a:t>
            </a:r>
            <a:r>
              <a:rPr lang="zh-CN" altLang="en-US" b="1" dirty="0" smtClean="0"/>
              <a:t>轻声 </a:t>
            </a:r>
            <a:r>
              <a:rPr lang="en-US" altLang="zh-CN" b="1" dirty="0"/>
              <a:t>Natural tones</a:t>
            </a:r>
          </a:p>
        </p:txBody>
      </p:sp>
      <p:sp>
        <p:nvSpPr>
          <p:cNvPr id="7" name="内容占位符 6"/>
          <p:cNvSpPr>
            <a:spLocks noGrp="1"/>
          </p:cNvSpPr>
          <p:nvPr>
            <p:ph idx="4294967295"/>
          </p:nvPr>
        </p:nvSpPr>
        <p:spPr>
          <a:xfrm>
            <a:off x="1759770" y="2254576"/>
            <a:ext cx="8859530" cy="2385157"/>
          </a:xfrm>
        </p:spPr>
        <p:txBody>
          <a:bodyPr>
            <a:normAutofit/>
          </a:bodyPr>
          <a:lstStyle/>
          <a:p>
            <a:pPr marL="0" indent="0">
              <a:buNone/>
            </a:pPr>
            <a:r>
              <a:rPr lang="en-US" altLang="zh-CN" sz="4400" dirty="0"/>
              <a:t> </a:t>
            </a:r>
            <a:r>
              <a:rPr lang="en-US" altLang="zh-CN" sz="4400" dirty="0" smtClean="0"/>
              <a:t>  </a:t>
            </a:r>
            <a:r>
              <a:rPr lang="en-US" altLang="zh-CN" sz="4400" dirty="0" err="1" smtClean="0"/>
              <a:t>māma</a:t>
            </a:r>
            <a:r>
              <a:rPr lang="en-US" altLang="zh-CN" sz="4400" dirty="0" smtClean="0"/>
              <a:t>       </a:t>
            </a:r>
            <a:r>
              <a:rPr lang="en-US" altLang="zh-CN" sz="4400" dirty="0" err="1" smtClean="0"/>
              <a:t>bàba</a:t>
            </a:r>
            <a:r>
              <a:rPr lang="en-US" altLang="zh-CN" sz="4400" dirty="0" smtClean="0"/>
              <a:t>         </a:t>
            </a:r>
            <a:r>
              <a:rPr lang="en-US" altLang="zh-CN" sz="4400" dirty="0" err="1" smtClean="0"/>
              <a:t>yéye</a:t>
            </a:r>
            <a:r>
              <a:rPr lang="en-US" altLang="zh-CN" sz="4400" dirty="0" smtClean="0"/>
              <a:t>    </a:t>
            </a:r>
            <a:r>
              <a:rPr lang="en-US" altLang="zh-CN" sz="4400" dirty="0" err="1" smtClean="0"/>
              <a:t>nǎinai</a:t>
            </a:r>
            <a:r>
              <a:rPr lang="en-US" altLang="zh-CN" sz="4400" dirty="0" smtClean="0"/>
              <a:t>    </a:t>
            </a:r>
            <a:endParaRPr lang="en-US" altLang="zh-CN" sz="4400" dirty="0"/>
          </a:p>
          <a:p>
            <a:pPr marL="0" indent="0">
              <a:buNone/>
            </a:pPr>
            <a:r>
              <a:rPr lang="en-US" altLang="zh-CN" sz="4400" dirty="0"/>
              <a:t>   </a:t>
            </a:r>
            <a:r>
              <a:rPr lang="en-US" altLang="zh-CN" sz="4400" dirty="0" err="1" smtClean="0"/>
              <a:t>shénme</a:t>
            </a:r>
            <a:r>
              <a:rPr lang="en-US" altLang="zh-CN" sz="4400" dirty="0" smtClean="0"/>
              <a:t>    </a:t>
            </a:r>
            <a:r>
              <a:rPr lang="en-US" altLang="zh-CN" sz="4400" dirty="0" err="1" smtClean="0"/>
              <a:t>wǒmen</a:t>
            </a:r>
            <a:r>
              <a:rPr lang="en-US" altLang="zh-CN" sz="4400" dirty="0" smtClean="0"/>
              <a:t>    </a:t>
            </a:r>
            <a:r>
              <a:rPr lang="en-US" altLang="zh-CN" sz="4400" dirty="0" err="1" smtClean="0"/>
              <a:t>xìexie</a:t>
            </a:r>
            <a:endParaRPr lang="en-US" altLang="zh-CN" sz="4400" dirty="0"/>
          </a:p>
          <a:p>
            <a:pPr marL="0" indent="0">
              <a:buNone/>
            </a:pPr>
            <a:r>
              <a:rPr lang="en-US" altLang="zh-CN" sz="4400" dirty="0"/>
              <a:t>   </a:t>
            </a:r>
            <a:r>
              <a:rPr lang="en-US" altLang="zh-CN" sz="4400" dirty="0" err="1" smtClean="0"/>
              <a:t>hǎode</a:t>
            </a:r>
            <a:r>
              <a:rPr lang="en-US" altLang="zh-CN" sz="4400" dirty="0" smtClean="0"/>
              <a:t>       </a:t>
            </a:r>
            <a:r>
              <a:rPr lang="en-US" altLang="zh-CN" sz="4400" dirty="0" err="1" smtClean="0"/>
              <a:t>yǐzi</a:t>
            </a:r>
            <a:r>
              <a:rPr lang="en-US" altLang="zh-CN" sz="4400" dirty="0" smtClean="0"/>
              <a:t>            </a:t>
            </a:r>
            <a:r>
              <a:rPr lang="en-US" altLang="zh-CN" sz="4400" dirty="0" err="1" smtClean="0"/>
              <a:t>yīfu</a:t>
            </a:r>
            <a:r>
              <a:rPr lang="en-US" altLang="zh-CN" sz="4400" dirty="0" smtClean="0"/>
              <a:t> </a:t>
            </a:r>
            <a:endParaRPr lang="zh-CN" altLang="en-US" sz="4400" dirty="0"/>
          </a:p>
        </p:txBody>
      </p:sp>
    </p:spTree>
    <p:extLst>
      <p:ext uri="{BB962C8B-B14F-4D97-AF65-F5344CB8AC3E}">
        <p14:creationId xmlns:p14="http://schemas.microsoft.com/office/powerpoint/2010/main" val="642408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en-US" altLang="zh-CN" b="1" dirty="0" smtClean="0"/>
              <a:t>7.</a:t>
            </a:r>
            <a:r>
              <a:rPr lang="zh-CN" altLang="en-US" b="1" dirty="0" smtClean="0"/>
              <a:t>变调 </a:t>
            </a:r>
            <a:r>
              <a:rPr lang="en-US" altLang="zh-CN" b="1" dirty="0"/>
              <a:t>Modulation of Tones</a:t>
            </a:r>
          </a:p>
        </p:txBody>
      </p:sp>
      <p:sp>
        <p:nvSpPr>
          <p:cNvPr id="7" name="内容占位符 6"/>
          <p:cNvSpPr>
            <a:spLocks noGrp="1"/>
          </p:cNvSpPr>
          <p:nvPr>
            <p:ph idx="4294967295"/>
          </p:nvPr>
        </p:nvSpPr>
        <p:spPr>
          <a:xfrm>
            <a:off x="1876203" y="2254576"/>
            <a:ext cx="10515600" cy="4351338"/>
          </a:xfrm>
        </p:spPr>
        <p:txBody>
          <a:bodyPr>
            <a:normAutofit/>
          </a:bodyPr>
          <a:lstStyle/>
          <a:p>
            <a:pPr marL="0" indent="0">
              <a:buNone/>
            </a:pPr>
            <a:r>
              <a:rPr lang="en-US" altLang="zh-CN" sz="4400" dirty="0"/>
              <a:t>1. v</a:t>
            </a:r>
            <a:r>
              <a:rPr lang="zh-CN" altLang="en-US" sz="4400" dirty="0"/>
              <a:t>＋</a:t>
            </a:r>
            <a:r>
              <a:rPr lang="en-US" altLang="zh-CN" sz="4400" dirty="0"/>
              <a:t>v  →   ⁄  </a:t>
            </a:r>
            <a:r>
              <a:rPr lang="zh-CN" altLang="en-US" sz="4400" dirty="0"/>
              <a:t>＋</a:t>
            </a:r>
            <a:r>
              <a:rPr lang="en-US" altLang="zh-CN" sz="4400" dirty="0"/>
              <a:t>v</a:t>
            </a:r>
          </a:p>
          <a:p>
            <a:pPr marL="0" indent="0">
              <a:buNone/>
            </a:pPr>
            <a:endParaRPr lang="en-US" altLang="zh-CN" sz="4400" dirty="0"/>
          </a:p>
          <a:p>
            <a:pPr marL="0" indent="0">
              <a:buNone/>
            </a:pPr>
            <a:r>
              <a:rPr lang="en-US" altLang="zh-CN" sz="4400" dirty="0" err="1"/>
              <a:t>Nǐhǎo</a:t>
            </a:r>
            <a:r>
              <a:rPr lang="en-US" altLang="zh-CN" sz="4400" dirty="0"/>
              <a:t> → </a:t>
            </a:r>
            <a:r>
              <a:rPr lang="en-US" altLang="zh-CN" sz="4400" dirty="0" err="1"/>
              <a:t>níhǎo</a:t>
            </a:r>
            <a:r>
              <a:rPr lang="en-US" altLang="zh-CN" sz="4400" dirty="0"/>
              <a:t>           </a:t>
            </a:r>
            <a:r>
              <a:rPr lang="en-US" altLang="zh-CN" sz="4400" dirty="0" err="1"/>
              <a:t>lǎohǔ</a:t>
            </a:r>
            <a:r>
              <a:rPr lang="en-US" altLang="zh-CN" sz="4400" dirty="0"/>
              <a:t> → </a:t>
            </a:r>
            <a:r>
              <a:rPr lang="en-US" altLang="zh-CN" sz="4400" dirty="0" err="1" smtClean="0"/>
              <a:t>láohǔ</a:t>
            </a:r>
            <a:endParaRPr lang="en-US" altLang="zh-CN" sz="4400" dirty="0"/>
          </a:p>
        </p:txBody>
      </p:sp>
    </p:spTree>
    <p:extLst>
      <p:ext uri="{BB962C8B-B14F-4D97-AF65-F5344CB8AC3E}">
        <p14:creationId xmlns:p14="http://schemas.microsoft.com/office/powerpoint/2010/main" val="29166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zh-CN" altLang="en-US" b="1" dirty="0"/>
              <a:t>变调 </a:t>
            </a:r>
            <a:r>
              <a:rPr lang="en-US" altLang="zh-CN" b="1" dirty="0"/>
              <a:t>Modulation of Tones</a:t>
            </a:r>
          </a:p>
        </p:txBody>
      </p:sp>
      <p:sp>
        <p:nvSpPr>
          <p:cNvPr id="7" name="内容占位符 6"/>
          <p:cNvSpPr>
            <a:spLocks noGrp="1"/>
          </p:cNvSpPr>
          <p:nvPr>
            <p:ph idx="4294967295"/>
          </p:nvPr>
        </p:nvSpPr>
        <p:spPr>
          <a:xfrm>
            <a:off x="616682" y="2195824"/>
            <a:ext cx="12877855" cy="4351338"/>
          </a:xfrm>
        </p:spPr>
        <p:txBody>
          <a:bodyPr>
            <a:normAutofit/>
          </a:bodyPr>
          <a:lstStyle/>
          <a:p>
            <a:pPr marL="0" indent="0">
              <a:buNone/>
            </a:pPr>
            <a:r>
              <a:rPr lang="en-US" altLang="zh-CN" sz="3600" dirty="0" smtClean="0"/>
              <a:t>2. </a:t>
            </a:r>
            <a:r>
              <a:rPr lang="zh-CN" altLang="en-US" sz="3600" dirty="0"/>
              <a:t>儿化（</a:t>
            </a:r>
            <a:r>
              <a:rPr lang="en-US" altLang="zh-CN" sz="3600" dirty="0"/>
              <a:t>Retroflex-syllable</a:t>
            </a:r>
            <a:r>
              <a:rPr lang="zh-CN" altLang="en-US" sz="3600" dirty="0"/>
              <a:t>）</a:t>
            </a:r>
          </a:p>
          <a:p>
            <a:pPr marL="0" indent="0">
              <a:buNone/>
            </a:pPr>
            <a:endParaRPr lang="zh-CN" altLang="en-US" sz="3600" dirty="0"/>
          </a:p>
          <a:p>
            <a:pPr marL="0" indent="0">
              <a:buNone/>
            </a:pPr>
            <a:r>
              <a:rPr lang="en-US" altLang="zh-CN" sz="3600" dirty="0" err="1"/>
              <a:t>nǎ</a:t>
            </a:r>
            <a:r>
              <a:rPr lang="en-US" altLang="zh-CN" sz="3600" dirty="0"/>
              <a:t> </a:t>
            </a:r>
            <a:r>
              <a:rPr lang="en-US" altLang="zh-CN" sz="3600" dirty="0" err="1"/>
              <a:t>er</a:t>
            </a:r>
            <a:r>
              <a:rPr lang="en-US" altLang="zh-CN" sz="3600" dirty="0"/>
              <a:t>  → </a:t>
            </a:r>
            <a:r>
              <a:rPr lang="en-US" altLang="zh-CN" sz="3600" dirty="0" err="1"/>
              <a:t>nǎr</a:t>
            </a:r>
            <a:r>
              <a:rPr lang="en-US" altLang="zh-CN" sz="3600" dirty="0"/>
              <a:t>         </a:t>
            </a:r>
            <a:r>
              <a:rPr lang="en-US" altLang="zh-CN" sz="3600" dirty="0" err="1"/>
              <a:t>zhè</a:t>
            </a:r>
            <a:r>
              <a:rPr lang="en-US" altLang="zh-CN" sz="3600" dirty="0"/>
              <a:t> </a:t>
            </a:r>
            <a:r>
              <a:rPr lang="en-US" altLang="zh-CN" sz="3600" dirty="0" err="1"/>
              <a:t>er</a:t>
            </a:r>
            <a:r>
              <a:rPr lang="en-US" altLang="zh-CN" sz="3600" dirty="0"/>
              <a:t> → </a:t>
            </a:r>
            <a:r>
              <a:rPr lang="en-US" altLang="zh-CN" sz="3600" dirty="0" err="1"/>
              <a:t>zhèr</a:t>
            </a:r>
            <a:r>
              <a:rPr lang="en-US" altLang="zh-CN" sz="3600" dirty="0"/>
              <a:t>         </a:t>
            </a:r>
            <a:r>
              <a:rPr lang="en-US" altLang="zh-CN" sz="3600" dirty="0" err="1" smtClean="0"/>
              <a:t>xiǎo</a:t>
            </a:r>
            <a:r>
              <a:rPr lang="en-US" altLang="zh-CN" sz="3600" dirty="0" smtClean="0"/>
              <a:t> </a:t>
            </a:r>
            <a:r>
              <a:rPr lang="en-US" altLang="zh-CN" sz="3600" dirty="0" err="1" smtClean="0"/>
              <a:t>hái</a:t>
            </a:r>
            <a:r>
              <a:rPr lang="en-US" altLang="zh-CN" sz="3600" dirty="0" smtClean="0"/>
              <a:t> </a:t>
            </a:r>
            <a:r>
              <a:rPr lang="en-US" altLang="zh-CN" sz="3600" dirty="0" err="1" smtClean="0"/>
              <a:t>er</a:t>
            </a:r>
            <a:r>
              <a:rPr lang="en-US" altLang="zh-CN" sz="3600" dirty="0" smtClean="0"/>
              <a:t>→ </a:t>
            </a:r>
            <a:r>
              <a:rPr lang="en-US" altLang="zh-CN" sz="3600" dirty="0" err="1" smtClean="0"/>
              <a:t>xiǎoháir</a:t>
            </a:r>
            <a:endParaRPr lang="en-US" altLang="zh-CN" sz="3600" dirty="0"/>
          </a:p>
          <a:p>
            <a:pPr marL="0" indent="0">
              <a:buNone/>
            </a:pPr>
            <a:r>
              <a:rPr lang="en-US" altLang="zh-CN" sz="3600" dirty="0" smtClean="0"/>
              <a:t> </a:t>
            </a:r>
            <a:r>
              <a:rPr lang="zh-CN" altLang="en-US" sz="3600" dirty="0" smtClean="0"/>
              <a:t>哪儿                       这儿                        小   孩 儿                    </a:t>
            </a:r>
            <a:endParaRPr lang="en-US" altLang="zh-CN" sz="3600" dirty="0"/>
          </a:p>
          <a:p>
            <a:pPr marL="0" indent="0">
              <a:buNone/>
            </a:pPr>
            <a:r>
              <a:rPr lang="en-US" altLang="zh-CN" sz="3600" dirty="0" smtClean="0"/>
              <a:t>     Where                     </a:t>
            </a:r>
            <a:r>
              <a:rPr lang="en-US" altLang="zh-CN" sz="3600" dirty="0"/>
              <a:t>here                           </a:t>
            </a:r>
            <a:r>
              <a:rPr lang="en-US" altLang="zh-CN" sz="3600" dirty="0" smtClean="0"/>
              <a:t>     </a:t>
            </a:r>
            <a:r>
              <a:rPr lang="en-US" altLang="zh-CN" sz="3600" dirty="0"/>
              <a:t>child</a:t>
            </a:r>
          </a:p>
          <a:p>
            <a:pPr marL="0" indent="0">
              <a:buNone/>
            </a:pPr>
            <a:endParaRPr lang="zh-CN" altLang="en-US" sz="3600" dirty="0"/>
          </a:p>
        </p:txBody>
      </p:sp>
    </p:spTree>
    <p:extLst>
      <p:ext uri="{BB962C8B-B14F-4D97-AF65-F5344CB8AC3E}">
        <p14:creationId xmlns:p14="http://schemas.microsoft.com/office/powerpoint/2010/main" val="178120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647730" y="554507"/>
            <a:ext cx="10544270" cy="1325563"/>
          </a:xfrm>
        </p:spPr>
        <p:txBody>
          <a:bodyPr>
            <a:normAutofit fontScale="90000"/>
          </a:bodyPr>
          <a:lstStyle/>
          <a:p>
            <a:r>
              <a:rPr lang="en-US" altLang="zh-CN" sz="4000" b="1" dirty="0" smtClean="0"/>
              <a:t/>
            </a:r>
            <a:br>
              <a:rPr lang="en-US" altLang="zh-CN" sz="4000" b="1" dirty="0" smtClean="0"/>
            </a:br>
            <a:r>
              <a:rPr lang="en-US" altLang="zh-CN" sz="4000" b="1" dirty="0" smtClean="0"/>
              <a:t>Phonetic drills</a:t>
            </a:r>
            <a:br>
              <a:rPr lang="en-US" altLang="zh-CN" sz="4000" b="1" dirty="0" smtClean="0"/>
            </a:br>
            <a:endParaRPr lang="en-US" altLang="zh-CN" sz="4000" b="1" dirty="0"/>
          </a:p>
        </p:txBody>
      </p:sp>
      <p:sp>
        <p:nvSpPr>
          <p:cNvPr id="3" name="文本框 2"/>
          <p:cNvSpPr txBox="1"/>
          <p:nvPr/>
        </p:nvSpPr>
        <p:spPr>
          <a:xfrm>
            <a:off x="1534137" y="1665421"/>
            <a:ext cx="9471319" cy="2308324"/>
          </a:xfrm>
          <a:prstGeom prst="rect">
            <a:avLst/>
          </a:prstGeom>
          <a:noFill/>
        </p:spPr>
        <p:txBody>
          <a:bodyPr wrap="square" rtlCol="0">
            <a:spAutoFit/>
          </a:bodyPr>
          <a:lstStyle/>
          <a:p>
            <a:r>
              <a:rPr lang="zh-CN" altLang="en-US" sz="3600" dirty="0" smtClean="0">
                <a:solidFill>
                  <a:schemeClr val="accent2">
                    <a:lumMod val="50000"/>
                  </a:schemeClr>
                </a:solidFill>
              </a:rPr>
              <a:t>辨声母</a:t>
            </a:r>
            <a:r>
              <a:rPr lang="en-US" altLang="zh-CN" sz="3600" dirty="0" smtClean="0">
                <a:solidFill>
                  <a:schemeClr val="accent2">
                    <a:lumMod val="50000"/>
                  </a:schemeClr>
                </a:solidFill>
              </a:rPr>
              <a:t>Initial discrimination</a:t>
            </a:r>
          </a:p>
          <a:p>
            <a:r>
              <a:rPr lang="en-US" altLang="zh-CN" sz="3600" dirty="0" smtClean="0"/>
              <a:t>(1)</a:t>
            </a:r>
            <a:r>
              <a:rPr lang="en-US" altLang="zh-CN" sz="3600" dirty="0" err="1" smtClean="0"/>
              <a:t>bā</a:t>
            </a:r>
            <a:r>
              <a:rPr lang="en-US" altLang="zh-CN" sz="3600" dirty="0" smtClean="0"/>
              <a:t> –</a:t>
            </a:r>
            <a:r>
              <a:rPr lang="en-US" altLang="zh-CN" sz="3600" dirty="0" err="1" smtClean="0"/>
              <a:t>pā</a:t>
            </a:r>
            <a:r>
              <a:rPr lang="en-US" altLang="zh-CN" sz="3600" dirty="0" smtClean="0"/>
              <a:t>    (2)</a:t>
            </a:r>
            <a:r>
              <a:rPr lang="en-US" altLang="zh-CN" sz="3600" dirty="0" err="1" smtClean="0"/>
              <a:t>dè-tè</a:t>
            </a:r>
            <a:r>
              <a:rPr lang="en-US" altLang="zh-CN" sz="3600" dirty="0" smtClean="0"/>
              <a:t>      (3)</a:t>
            </a:r>
            <a:r>
              <a:rPr lang="en-US" altLang="zh-CN" sz="3600" dirty="0" err="1" smtClean="0"/>
              <a:t>nǐ-lǐ</a:t>
            </a:r>
            <a:endParaRPr lang="en-US" altLang="zh-CN" sz="3600" dirty="0" smtClean="0"/>
          </a:p>
          <a:p>
            <a:r>
              <a:rPr lang="en-US" altLang="zh-CN" sz="3600" dirty="0" smtClean="0"/>
              <a:t>(4)</a:t>
            </a:r>
            <a:r>
              <a:rPr lang="en-US" altLang="zh-CN" sz="3600" dirty="0" err="1" smtClean="0"/>
              <a:t>mó-fó</a:t>
            </a:r>
            <a:r>
              <a:rPr lang="en-US" altLang="zh-CN" sz="3600" dirty="0" smtClean="0"/>
              <a:t>     (5)</a:t>
            </a:r>
            <a:r>
              <a:rPr lang="en-US" altLang="zh-CN" sz="3600" dirty="0" err="1" smtClean="0"/>
              <a:t>bù-pù</a:t>
            </a:r>
            <a:r>
              <a:rPr lang="en-US" altLang="zh-CN" sz="3600" dirty="0" smtClean="0"/>
              <a:t>     (6)</a:t>
            </a:r>
            <a:r>
              <a:rPr lang="en-US" altLang="zh-CN" sz="3600" dirty="0" err="1" smtClean="0"/>
              <a:t>má-fá</a:t>
            </a:r>
            <a:endParaRPr lang="en-US" altLang="zh-CN" sz="3600" dirty="0" smtClean="0"/>
          </a:p>
          <a:p>
            <a:r>
              <a:rPr lang="en-US" altLang="zh-CN" sz="3600" dirty="0" smtClean="0"/>
              <a:t>(7)</a:t>
            </a:r>
            <a:r>
              <a:rPr lang="en-US" altLang="zh-CN" sz="3600" dirty="0" err="1" smtClean="0"/>
              <a:t>nǔ</a:t>
            </a:r>
            <a:r>
              <a:rPr lang="en-US" altLang="zh-CN" sz="3600" dirty="0" smtClean="0"/>
              <a:t>- </a:t>
            </a:r>
            <a:r>
              <a:rPr lang="en-US" altLang="zh-CN" sz="3600" dirty="0" err="1" smtClean="0"/>
              <a:t>lǔ</a:t>
            </a:r>
            <a:r>
              <a:rPr lang="en-US" altLang="zh-CN" sz="3600" dirty="0" smtClean="0"/>
              <a:t>     (8)</a:t>
            </a:r>
            <a:r>
              <a:rPr lang="en-US" altLang="zh-CN" sz="3600" dirty="0" err="1" smtClean="0"/>
              <a:t>dú-tú</a:t>
            </a:r>
            <a:r>
              <a:rPr lang="en-US" altLang="zh-CN" sz="3600" dirty="0" smtClean="0"/>
              <a:t>      </a:t>
            </a:r>
            <a:r>
              <a:rPr lang="zh-CN" altLang="en-US" sz="3600" dirty="0" smtClean="0"/>
              <a:t> </a:t>
            </a:r>
            <a:r>
              <a:rPr lang="en-US" altLang="zh-CN" sz="3600" dirty="0" smtClean="0"/>
              <a:t>(9)</a:t>
            </a:r>
            <a:r>
              <a:rPr lang="en-US" altLang="zh-CN" sz="3600" dirty="0" err="1" smtClean="0"/>
              <a:t>bǐ-pǐ</a:t>
            </a:r>
            <a:endParaRPr lang="zh-CN" altLang="en-US" sz="3600" dirty="0"/>
          </a:p>
        </p:txBody>
      </p:sp>
      <p:sp>
        <p:nvSpPr>
          <p:cNvPr id="4" name="文本框 3"/>
          <p:cNvSpPr txBox="1"/>
          <p:nvPr/>
        </p:nvSpPr>
        <p:spPr>
          <a:xfrm>
            <a:off x="1612331" y="4066240"/>
            <a:ext cx="10307789" cy="2308324"/>
          </a:xfrm>
          <a:prstGeom prst="rect">
            <a:avLst/>
          </a:prstGeom>
          <a:noFill/>
        </p:spPr>
        <p:txBody>
          <a:bodyPr wrap="square" rtlCol="0">
            <a:spAutoFit/>
          </a:bodyPr>
          <a:lstStyle/>
          <a:p>
            <a:r>
              <a:rPr lang="zh-CN" altLang="en-US" sz="3600" dirty="0" smtClean="0">
                <a:solidFill>
                  <a:schemeClr val="accent2">
                    <a:lumMod val="50000"/>
                  </a:schemeClr>
                </a:solidFill>
              </a:rPr>
              <a:t>辨韵母 </a:t>
            </a:r>
            <a:r>
              <a:rPr lang="en-US" altLang="zh-CN" sz="3600" dirty="0" smtClean="0">
                <a:solidFill>
                  <a:schemeClr val="accent2">
                    <a:lumMod val="50000"/>
                  </a:schemeClr>
                </a:solidFill>
              </a:rPr>
              <a:t>Final discrimination</a:t>
            </a:r>
          </a:p>
          <a:p>
            <a:pPr marL="342900" indent="-342900">
              <a:buAutoNum type="arabicParenBoth"/>
            </a:pPr>
            <a:r>
              <a:rPr lang="en-US" altLang="zh-CN" sz="3600" dirty="0" err="1" smtClean="0"/>
              <a:t>mā-mē</a:t>
            </a:r>
            <a:r>
              <a:rPr lang="en-US" altLang="zh-CN" sz="3600" dirty="0" smtClean="0"/>
              <a:t> </a:t>
            </a:r>
            <a:r>
              <a:rPr lang="zh-CN" altLang="en-US" sz="3600" dirty="0" smtClean="0"/>
              <a:t> </a:t>
            </a:r>
            <a:r>
              <a:rPr lang="en-US" altLang="zh-CN" sz="3600" dirty="0" smtClean="0"/>
              <a:t> (2)</a:t>
            </a:r>
            <a:r>
              <a:rPr lang="en-US" altLang="zh-CN" sz="3600" dirty="0" err="1" smtClean="0"/>
              <a:t>bǎ-bǒ</a:t>
            </a:r>
            <a:r>
              <a:rPr lang="zh-CN" altLang="en-US" sz="3600" dirty="0" smtClean="0"/>
              <a:t>     </a:t>
            </a:r>
            <a:r>
              <a:rPr lang="en-US" altLang="zh-CN" sz="3600" dirty="0" smtClean="0"/>
              <a:t> (3)</a:t>
            </a:r>
            <a:r>
              <a:rPr lang="en-US" altLang="zh-CN" sz="3600" dirty="0" err="1" smtClean="0"/>
              <a:t>fó-fá</a:t>
            </a:r>
            <a:endParaRPr lang="en-US" altLang="zh-CN" sz="3600" dirty="0" smtClean="0"/>
          </a:p>
          <a:p>
            <a:r>
              <a:rPr lang="en-US" altLang="zh-CN" sz="3600" dirty="0" smtClean="0"/>
              <a:t>(4)</a:t>
            </a:r>
            <a:r>
              <a:rPr lang="en-US" altLang="zh-CN" sz="3600" dirty="0" err="1" smtClean="0"/>
              <a:t>pì-pù</a:t>
            </a:r>
            <a:r>
              <a:rPr lang="en-US" altLang="zh-CN" sz="3600" dirty="0" smtClean="0"/>
              <a:t> </a:t>
            </a:r>
            <a:r>
              <a:rPr lang="zh-CN" altLang="en-US" sz="3600" dirty="0" smtClean="0"/>
              <a:t>     </a:t>
            </a:r>
            <a:r>
              <a:rPr lang="en-US" altLang="zh-CN" sz="3600" dirty="0" smtClean="0"/>
              <a:t>(5)</a:t>
            </a:r>
            <a:r>
              <a:rPr lang="en-US" altLang="zh-CN" sz="3600" dirty="0" err="1" smtClean="0"/>
              <a:t>tà-tè</a:t>
            </a:r>
            <a:r>
              <a:rPr lang="en-US" altLang="zh-CN" sz="3600" dirty="0" smtClean="0"/>
              <a:t> </a:t>
            </a:r>
            <a:r>
              <a:rPr lang="zh-CN" altLang="en-US" sz="3600" dirty="0" smtClean="0"/>
              <a:t>       </a:t>
            </a:r>
            <a:r>
              <a:rPr lang="en-US" altLang="zh-CN" sz="3600" dirty="0" smtClean="0"/>
              <a:t>(6)</a:t>
            </a:r>
            <a:r>
              <a:rPr lang="en-US" altLang="zh-CN" sz="3600" dirty="0" err="1" smtClean="0"/>
              <a:t>lǐ-lǚ</a:t>
            </a:r>
            <a:endParaRPr lang="en-US" altLang="zh-CN" sz="3600" dirty="0" smtClean="0"/>
          </a:p>
          <a:p>
            <a:r>
              <a:rPr lang="en-US" altLang="zh-CN" sz="3600" dirty="0" smtClean="0"/>
              <a:t>(7)</a:t>
            </a:r>
            <a:r>
              <a:rPr lang="en-US" altLang="zh-CN" sz="3600" dirty="0" err="1" smtClean="0"/>
              <a:t>dà-dì</a:t>
            </a:r>
            <a:r>
              <a:rPr lang="en-US" altLang="zh-CN" sz="3600" dirty="0" smtClean="0"/>
              <a:t> </a:t>
            </a:r>
            <a:r>
              <a:rPr lang="zh-CN" altLang="en-US" sz="3600" dirty="0" smtClean="0"/>
              <a:t>     </a:t>
            </a:r>
            <a:r>
              <a:rPr lang="en-US" altLang="zh-CN" sz="3600" dirty="0" smtClean="0"/>
              <a:t>(8)</a:t>
            </a:r>
            <a:r>
              <a:rPr lang="en-US" altLang="zh-CN" sz="3600" dirty="0" err="1" smtClean="0"/>
              <a:t>mǒ-mǔ</a:t>
            </a:r>
            <a:r>
              <a:rPr lang="en-US" altLang="zh-CN" sz="3600" dirty="0" smtClean="0"/>
              <a:t> </a:t>
            </a:r>
            <a:r>
              <a:rPr lang="zh-CN" altLang="en-US" sz="3600" dirty="0" smtClean="0"/>
              <a:t>   </a:t>
            </a:r>
            <a:r>
              <a:rPr lang="en-US" altLang="zh-CN" sz="3600" dirty="0" smtClean="0"/>
              <a:t>(9)</a:t>
            </a:r>
            <a:r>
              <a:rPr lang="en-US" altLang="zh-CN" sz="3600" dirty="0" err="1" smtClean="0"/>
              <a:t>nǚ-nǔ</a:t>
            </a:r>
            <a:endParaRPr lang="zh-CN" altLang="en-US" sz="3600" dirty="0"/>
          </a:p>
        </p:txBody>
      </p:sp>
    </p:spTree>
    <p:extLst>
      <p:ext uri="{BB962C8B-B14F-4D97-AF65-F5344CB8AC3E}">
        <p14:creationId xmlns:p14="http://schemas.microsoft.com/office/powerpoint/2010/main" val="707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647730" y="554507"/>
            <a:ext cx="10544270" cy="1325563"/>
          </a:xfrm>
        </p:spPr>
        <p:txBody>
          <a:bodyPr>
            <a:normAutofit fontScale="90000"/>
          </a:bodyPr>
          <a:lstStyle/>
          <a:p>
            <a:r>
              <a:rPr lang="en-US" altLang="zh-CN" sz="4000" b="1" dirty="0" smtClean="0"/>
              <a:t/>
            </a:r>
            <a:br>
              <a:rPr lang="en-US" altLang="zh-CN" sz="4000" b="1" dirty="0" smtClean="0"/>
            </a:br>
            <a:r>
              <a:rPr lang="en-US" altLang="zh-CN" sz="4000" b="1" dirty="0" smtClean="0"/>
              <a:t>Phonetic drills</a:t>
            </a:r>
            <a:br>
              <a:rPr lang="en-US" altLang="zh-CN" sz="4000" b="1" dirty="0" smtClean="0"/>
            </a:br>
            <a:endParaRPr lang="en-US" altLang="zh-CN" sz="4000" b="1" dirty="0"/>
          </a:p>
        </p:txBody>
      </p:sp>
      <p:sp>
        <p:nvSpPr>
          <p:cNvPr id="3" name="文本框 2"/>
          <p:cNvSpPr txBox="1"/>
          <p:nvPr/>
        </p:nvSpPr>
        <p:spPr>
          <a:xfrm>
            <a:off x="1500025" y="2185326"/>
            <a:ext cx="9471319" cy="2308324"/>
          </a:xfrm>
          <a:prstGeom prst="rect">
            <a:avLst/>
          </a:prstGeom>
          <a:noFill/>
        </p:spPr>
        <p:txBody>
          <a:bodyPr wrap="square" rtlCol="0">
            <a:spAutoFit/>
          </a:bodyPr>
          <a:lstStyle/>
          <a:p>
            <a:r>
              <a:rPr lang="zh-CN" altLang="en-US" sz="3600" dirty="0" smtClean="0">
                <a:solidFill>
                  <a:schemeClr val="accent2">
                    <a:lumMod val="50000"/>
                  </a:schemeClr>
                </a:solidFill>
              </a:rPr>
              <a:t>辨调</a:t>
            </a:r>
            <a:r>
              <a:rPr lang="en-US" altLang="zh-CN" sz="3600" dirty="0" smtClean="0">
                <a:solidFill>
                  <a:schemeClr val="accent2">
                    <a:lumMod val="50000"/>
                  </a:schemeClr>
                </a:solidFill>
              </a:rPr>
              <a:t>Tone discrimination</a:t>
            </a:r>
          </a:p>
          <a:p>
            <a:r>
              <a:rPr lang="en-US" altLang="zh-CN" sz="3600" dirty="0" smtClean="0"/>
              <a:t>(1)</a:t>
            </a:r>
            <a:r>
              <a:rPr lang="en-US" altLang="zh-CN" sz="3600" dirty="0" err="1" smtClean="0"/>
              <a:t>bǐ</a:t>
            </a:r>
            <a:r>
              <a:rPr lang="en-US" altLang="zh-CN" sz="3600" dirty="0" smtClean="0"/>
              <a:t> –</a:t>
            </a:r>
            <a:r>
              <a:rPr lang="en-US" altLang="zh-CN" sz="3600" dirty="0" err="1" smtClean="0"/>
              <a:t>bì</a:t>
            </a:r>
            <a:r>
              <a:rPr lang="en-US" altLang="zh-CN" sz="3600" dirty="0" smtClean="0"/>
              <a:t>    </a:t>
            </a:r>
            <a:r>
              <a:rPr lang="zh-CN" altLang="en-US" sz="3600" dirty="0" smtClean="0"/>
              <a:t>  </a:t>
            </a:r>
            <a:r>
              <a:rPr lang="en-US" altLang="zh-CN" sz="3600" dirty="0" smtClean="0"/>
              <a:t>(2)</a:t>
            </a:r>
            <a:r>
              <a:rPr lang="en-US" altLang="zh-CN" sz="3600" dirty="0" err="1" smtClean="0"/>
              <a:t>mō-mò</a:t>
            </a:r>
            <a:r>
              <a:rPr lang="en-US" altLang="zh-CN" sz="3600" dirty="0" smtClean="0"/>
              <a:t>      (3)</a:t>
            </a:r>
            <a:r>
              <a:rPr lang="en-US" altLang="zh-CN" sz="3600" dirty="0" err="1" smtClean="0"/>
              <a:t>pà-pā</a:t>
            </a:r>
            <a:endParaRPr lang="en-US" altLang="zh-CN" sz="3600" dirty="0" smtClean="0"/>
          </a:p>
          <a:p>
            <a:r>
              <a:rPr lang="en-US" altLang="zh-CN" sz="3600" dirty="0" smtClean="0"/>
              <a:t>(4)</a:t>
            </a:r>
            <a:r>
              <a:rPr lang="en-US" altLang="zh-CN" sz="3600" dirty="0" err="1" smtClean="0"/>
              <a:t>tǔ-tū</a:t>
            </a:r>
            <a:r>
              <a:rPr lang="en-US" altLang="zh-CN" sz="3600" dirty="0" smtClean="0"/>
              <a:t>     </a:t>
            </a:r>
            <a:r>
              <a:rPr lang="zh-CN" altLang="en-US" sz="3600" dirty="0" smtClean="0"/>
              <a:t>  </a:t>
            </a:r>
            <a:r>
              <a:rPr lang="en-US" altLang="zh-CN" sz="3600" dirty="0" smtClean="0"/>
              <a:t>(5)</a:t>
            </a:r>
            <a:r>
              <a:rPr lang="en-US" altLang="zh-CN" sz="3600" dirty="0" err="1" smtClean="0"/>
              <a:t>nù-nǔ</a:t>
            </a:r>
            <a:r>
              <a:rPr lang="en-US" altLang="zh-CN" sz="3600" dirty="0" smtClean="0"/>
              <a:t>    </a:t>
            </a:r>
            <a:r>
              <a:rPr lang="zh-CN" altLang="en-US" sz="3600" dirty="0" smtClean="0"/>
              <a:t>    </a:t>
            </a:r>
            <a:r>
              <a:rPr lang="en-US" altLang="zh-CN" sz="3600" dirty="0" smtClean="0"/>
              <a:t>(6)</a:t>
            </a:r>
            <a:r>
              <a:rPr lang="en-US" altLang="zh-CN" sz="3600" dirty="0" err="1" smtClean="0"/>
              <a:t>lū-lù</a:t>
            </a:r>
            <a:endParaRPr lang="en-US" altLang="zh-CN" sz="3600" dirty="0" smtClean="0"/>
          </a:p>
          <a:p>
            <a:r>
              <a:rPr lang="en-US" altLang="zh-CN" sz="3600" dirty="0" smtClean="0"/>
              <a:t>(7)</a:t>
            </a:r>
            <a:r>
              <a:rPr lang="en-US" altLang="zh-CN" sz="3600" dirty="0" err="1" smtClean="0"/>
              <a:t>dé</a:t>
            </a:r>
            <a:r>
              <a:rPr lang="en-US" altLang="zh-CN" sz="3600" dirty="0" smtClean="0"/>
              <a:t>- </a:t>
            </a:r>
            <a:r>
              <a:rPr lang="en-US" altLang="zh-CN" sz="3600" dirty="0" err="1" smtClean="0"/>
              <a:t>dè</a:t>
            </a:r>
            <a:r>
              <a:rPr lang="en-US" altLang="zh-CN" sz="3600" dirty="0" smtClean="0"/>
              <a:t>     (8)</a:t>
            </a:r>
            <a:r>
              <a:rPr lang="en-US" altLang="zh-CN" sz="3600" dirty="0" err="1" smtClean="0"/>
              <a:t>fū-fú</a:t>
            </a:r>
            <a:endParaRPr lang="zh-CN" altLang="en-US" sz="3600" dirty="0"/>
          </a:p>
        </p:txBody>
      </p:sp>
    </p:spTree>
    <p:extLst>
      <p:ext uri="{BB962C8B-B14F-4D97-AF65-F5344CB8AC3E}">
        <p14:creationId xmlns:p14="http://schemas.microsoft.com/office/powerpoint/2010/main" val="36497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544781" y="1328754"/>
            <a:ext cx="10544270" cy="1325563"/>
          </a:xfrm>
        </p:spPr>
        <p:txBody>
          <a:bodyPr>
            <a:normAutofit fontScale="90000"/>
          </a:bodyPr>
          <a:lstStyle/>
          <a:p>
            <a:r>
              <a:rPr lang="en-US" altLang="zh-CN" sz="4000" b="1" dirty="0" smtClean="0"/>
              <a:t/>
            </a:r>
            <a:br>
              <a:rPr lang="en-US" altLang="zh-CN" sz="4000" b="1" dirty="0" smtClean="0"/>
            </a:br>
            <a:r>
              <a:rPr lang="en-US" altLang="zh-CN" sz="4000" b="1" dirty="0" smtClean="0"/>
              <a:t>Dictation</a:t>
            </a:r>
            <a:br>
              <a:rPr lang="en-US" altLang="zh-CN" sz="4000" b="1" dirty="0" smtClean="0"/>
            </a:br>
            <a:r>
              <a:rPr lang="en-US" altLang="zh-CN" sz="3600" b="1" dirty="0" smtClean="0">
                <a:solidFill>
                  <a:schemeClr val="accent2">
                    <a:lumMod val="75000"/>
                  </a:schemeClr>
                </a:solidFill>
              </a:rPr>
              <a:t>Listen to the recording, and the fill in the blanks</a:t>
            </a:r>
            <a:r>
              <a:rPr lang="en-US" altLang="zh-CN" sz="3100" b="1" dirty="0" smtClean="0">
                <a:solidFill>
                  <a:schemeClr val="accent2">
                    <a:lumMod val="75000"/>
                  </a:schemeClr>
                </a:solidFill>
              </a:rPr>
              <a:t/>
            </a:r>
            <a:br>
              <a:rPr lang="en-US" altLang="zh-CN" sz="3100" b="1" dirty="0" smtClean="0">
                <a:solidFill>
                  <a:schemeClr val="accent2">
                    <a:lumMod val="75000"/>
                  </a:schemeClr>
                </a:solidFill>
              </a:rPr>
            </a:br>
            <a:endParaRPr lang="en-US" altLang="zh-CN" sz="3100" b="1" dirty="0">
              <a:solidFill>
                <a:schemeClr val="accent2">
                  <a:lumMod val="75000"/>
                </a:schemeClr>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6838" y="199935"/>
            <a:ext cx="3820884" cy="2653392"/>
          </a:xfrm>
          <a:prstGeom prst="rect">
            <a:avLst/>
          </a:prstGeom>
        </p:spPr>
      </p:pic>
      <p:sp>
        <p:nvSpPr>
          <p:cNvPr id="3" name="文本框 2"/>
          <p:cNvSpPr txBox="1"/>
          <p:nvPr/>
        </p:nvSpPr>
        <p:spPr>
          <a:xfrm>
            <a:off x="616682" y="2954764"/>
            <a:ext cx="9870080" cy="3539430"/>
          </a:xfrm>
          <a:prstGeom prst="rect">
            <a:avLst/>
          </a:prstGeom>
          <a:noFill/>
        </p:spPr>
        <p:txBody>
          <a:bodyPr wrap="square" rtlCol="0">
            <a:spAutoFit/>
          </a:bodyPr>
          <a:lstStyle/>
          <a:p>
            <a:r>
              <a:rPr lang="zh-CN" altLang="en-US" sz="2800" dirty="0" smtClean="0"/>
              <a:t>（</a:t>
            </a:r>
            <a:r>
              <a:rPr lang="en-US" altLang="zh-CN" sz="2800" dirty="0" smtClean="0"/>
              <a:t>1</a:t>
            </a:r>
            <a:r>
              <a:rPr lang="zh-CN" altLang="en-US" sz="2800" dirty="0" smtClean="0"/>
              <a:t>） </a:t>
            </a:r>
            <a:r>
              <a:rPr lang="en-US" altLang="zh-CN" sz="2800" dirty="0" smtClean="0"/>
              <a:t>___ā</a:t>
            </a:r>
            <a:r>
              <a:rPr lang="zh-CN" altLang="en-US" sz="2800" dirty="0" smtClean="0"/>
              <a:t>                  （</a:t>
            </a:r>
            <a:r>
              <a:rPr lang="en-US" altLang="zh-CN" sz="2800" dirty="0" smtClean="0"/>
              <a:t>2</a:t>
            </a:r>
            <a:r>
              <a:rPr lang="zh-CN" altLang="en-US" sz="2800" dirty="0" smtClean="0"/>
              <a:t>）</a:t>
            </a:r>
            <a:r>
              <a:rPr lang="en-US" altLang="zh-CN" sz="2800" dirty="0" smtClean="0"/>
              <a:t>___ǚ</a:t>
            </a:r>
            <a:r>
              <a:rPr lang="zh-CN" altLang="en-US" sz="2800" dirty="0" smtClean="0"/>
              <a:t>               （</a:t>
            </a:r>
            <a:r>
              <a:rPr lang="en-US" altLang="zh-CN" sz="2800" dirty="0" smtClean="0"/>
              <a:t>3</a:t>
            </a:r>
            <a:r>
              <a:rPr lang="zh-CN" altLang="en-US" sz="2800" dirty="0" smtClean="0"/>
              <a:t>）</a:t>
            </a:r>
            <a:r>
              <a:rPr lang="en-US" altLang="zh-CN" sz="2800" dirty="0" smtClean="0"/>
              <a:t>___ù</a:t>
            </a:r>
          </a:p>
          <a:p>
            <a:r>
              <a:rPr lang="zh-CN" altLang="en-US" sz="2800" dirty="0" smtClean="0"/>
              <a:t>（</a:t>
            </a:r>
            <a:r>
              <a:rPr lang="en-US" altLang="zh-CN" sz="2800" dirty="0" smtClean="0"/>
              <a:t>4</a:t>
            </a:r>
            <a:r>
              <a:rPr lang="zh-CN" altLang="en-US" sz="2800" dirty="0" smtClean="0"/>
              <a:t>） </a:t>
            </a:r>
            <a:r>
              <a:rPr lang="en-US" altLang="zh-CN" sz="2800" dirty="0" smtClean="0"/>
              <a:t> ___ó</a:t>
            </a:r>
            <a:r>
              <a:rPr lang="zh-CN" altLang="en-US" sz="2800" dirty="0" smtClean="0"/>
              <a:t>                （</a:t>
            </a:r>
            <a:r>
              <a:rPr lang="en-US" altLang="zh-CN" sz="2800" dirty="0" smtClean="0"/>
              <a:t>5</a:t>
            </a:r>
            <a:r>
              <a:rPr lang="zh-CN" altLang="en-US" sz="2800" dirty="0" smtClean="0"/>
              <a:t>）</a:t>
            </a:r>
            <a:r>
              <a:rPr lang="en-US" altLang="zh-CN" sz="2800" dirty="0"/>
              <a:t> </a:t>
            </a:r>
            <a:r>
              <a:rPr lang="en-US" altLang="zh-CN" sz="2800" dirty="0" smtClean="0"/>
              <a:t>___ì</a:t>
            </a:r>
            <a:r>
              <a:rPr lang="zh-CN" altLang="en-US" sz="2800" dirty="0" smtClean="0"/>
              <a:t>                （</a:t>
            </a:r>
            <a:r>
              <a:rPr lang="en-US" altLang="zh-CN" sz="2800" dirty="0" smtClean="0"/>
              <a:t>6</a:t>
            </a:r>
            <a:r>
              <a:rPr lang="zh-CN" altLang="en-US" sz="2800" dirty="0" smtClean="0"/>
              <a:t>）</a:t>
            </a:r>
            <a:r>
              <a:rPr lang="en-US" altLang="zh-CN" sz="2800" dirty="0"/>
              <a:t> </a:t>
            </a:r>
            <a:r>
              <a:rPr lang="en-US" altLang="zh-CN" sz="2800" dirty="0" smtClean="0"/>
              <a:t>___é</a:t>
            </a:r>
          </a:p>
          <a:p>
            <a:r>
              <a:rPr lang="zh-CN" altLang="en-US" sz="2800" dirty="0" smtClean="0"/>
              <a:t>（</a:t>
            </a:r>
            <a:r>
              <a:rPr lang="en-US" altLang="zh-CN" sz="2800" dirty="0" smtClean="0"/>
              <a:t>7</a:t>
            </a:r>
            <a:r>
              <a:rPr lang="zh-CN" altLang="en-US" sz="2800" dirty="0" smtClean="0"/>
              <a:t>）  </a:t>
            </a:r>
            <a:r>
              <a:rPr lang="en-US" altLang="zh-CN" sz="2800" dirty="0" smtClean="0"/>
              <a:t>___ǐ</a:t>
            </a:r>
            <a:r>
              <a:rPr lang="zh-CN" altLang="en-US" sz="2800" dirty="0" smtClean="0"/>
              <a:t>  </a:t>
            </a:r>
            <a:r>
              <a:rPr lang="en-US" altLang="zh-CN" sz="2800" dirty="0" smtClean="0"/>
              <a:t>___ì</a:t>
            </a:r>
            <a:r>
              <a:rPr lang="zh-CN" altLang="en-US" sz="2800" dirty="0" smtClean="0"/>
              <a:t>        （</a:t>
            </a:r>
            <a:r>
              <a:rPr lang="en-US" altLang="zh-CN" sz="2800" dirty="0" smtClean="0"/>
              <a:t>8</a:t>
            </a:r>
            <a:r>
              <a:rPr lang="zh-CN" altLang="en-US" sz="2800" dirty="0" smtClean="0"/>
              <a:t>）</a:t>
            </a:r>
            <a:r>
              <a:rPr lang="en-US" altLang="zh-CN" sz="2800" dirty="0"/>
              <a:t> </a:t>
            </a:r>
            <a:r>
              <a:rPr lang="en-US" altLang="zh-CN" sz="2800" dirty="0" smtClean="0"/>
              <a:t>___ī</a:t>
            </a:r>
            <a:r>
              <a:rPr lang="zh-CN" altLang="en-US" sz="2800" dirty="0" smtClean="0"/>
              <a:t> </a:t>
            </a:r>
            <a:r>
              <a:rPr lang="en-US" altLang="zh-CN" sz="2800" dirty="0" smtClean="0"/>
              <a:t>___ò</a:t>
            </a:r>
            <a:r>
              <a:rPr lang="zh-CN" altLang="en-US" sz="2800" dirty="0" smtClean="0"/>
              <a:t>     （</a:t>
            </a:r>
            <a:r>
              <a:rPr lang="en-US" altLang="zh-CN" sz="2800" dirty="0" smtClean="0"/>
              <a:t>9</a:t>
            </a:r>
            <a:r>
              <a:rPr lang="zh-CN" altLang="en-US" sz="2800" dirty="0" smtClean="0"/>
              <a:t>）</a:t>
            </a:r>
            <a:r>
              <a:rPr lang="en-US" altLang="zh-CN" sz="2800" dirty="0"/>
              <a:t> ___</a:t>
            </a:r>
            <a:r>
              <a:rPr lang="en-US" altLang="zh-CN" sz="2800" dirty="0" smtClean="0"/>
              <a:t>ú __ ù</a:t>
            </a:r>
          </a:p>
          <a:p>
            <a:r>
              <a:rPr lang="zh-CN" altLang="en-US" sz="2800" dirty="0" smtClean="0"/>
              <a:t>（</a:t>
            </a:r>
            <a:r>
              <a:rPr lang="en-US" altLang="zh-CN" sz="2800" dirty="0" smtClean="0"/>
              <a:t>10</a:t>
            </a:r>
            <a:r>
              <a:rPr lang="zh-CN" altLang="en-US" sz="2800" dirty="0" smtClean="0"/>
              <a:t>）</a:t>
            </a:r>
            <a:r>
              <a:rPr lang="en-US" altLang="zh-CN" sz="2800" dirty="0"/>
              <a:t> </a:t>
            </a:r>
            <a:r>
              <a:rPr lang="en-US" altLang="zh-CN" sz="2800" dirty="0" smtClean="0"/>
              <a:t>___ǔ</a:t>
            </a:r>
            <a:r>
              <a:rPr lang="zh-CN" altLang="en-US" sz="2800" dirty="0" smtClean="0"/>
              <a:t> </a:t>
            </a:r>
            <a:r>
              <a:rPr lang="en-US" altLang="zh-CN" sz="2800" dirty="0"/>
              <a:t>___ì </a:t>
            </a:r>
            <a:r>
              <a:rPr lang="zh-CN" altLang="en-US" sz="2800" dirty="0" smtClean="0"/>
              <a:t>     （</a:t>
            </a:r>
            <a:r>
              <a:rPr lang="en-US" altLang="zh-CN" sz="2800" dirty="0" smtClean="0"/>
              <a:t>11</a:t>
            </a:r>
            <a:r>
              <a:rPr lang="zh-CN" altLang="en-US" sz="2800" dirty="0" smtClean="0"/>
              <a:t>）</a:t>
            </a:r>
            <a:r>
              <a:rPr lang="en-US" altLang="zh-CN" sz="2800" dirty="0"/>
              <a:t> ___</a:t>
            </a:r>
            <a:r>
              <a:rPr lang="en-US" altLang="zh-CN" sz="2800" dirty="0" smtClean="0"/>
              <a:t>è</a:t>
            </a:r>
            <a:r>
              <a:rPr lang="zh-CN" altLang="en-US" sz="2800" dirty="0" smtClean="0"/>
              <a:t> </a:t>
            </a:r>
            <a:r>
              <a:rPr lang="en-US" altLang="zh-CN" sz="2800" dirty="0" smtClean="0"/>
              <a:t>___</a:t>
            </a:r>
            <a:r>
              <a:rPr lang="en-US" altLang="zh-CN" sz="2800" dirty="0"/>
              <a:t>ì </a:t>
            </a:r>
            <a:r>
              <a:rPr lang="zh-CN" altLang="en-US" sz="2800" dirty="0" smtClean="0"/>
              <a:t>  （</a:t>
            </a:r>
            <a:r>
              <a:rPr lang="en-US" altLang="zh-CN" sz="2800" dirty="0" smtClean="0"/>
              <a:t>12</a:t>
            </a:r>
            <a:r>
              <a:rPr lang="zh-CN" altLang="en-US" sz="2800" dirty="0" smtClean="0"/>
              <a:t>）</a:t>
            </a:r>
            <a:r>
              <a:rPr lang="en-US" altLang="zh-CN" sz="2800" dirty="0"/>
              <a:t> </a:t>
            </a:r>
            <a:r>
              <a:rPr lang="en-US" altLang="zh-CN" sz="2800" dirty="0" smtClean="0"/>
              <a:t>___ǔ</a:t>
            </a:r>
            <a:r>
              <a:rPr lang="en-US" altLang="zh-CN" sz="2800" dirty="0"/>
              <a:t> ___ì</a:t>
            </a:r>
            <a:endParaRPr lang="en-US" altLang="zh-CN" sz="2800" dirty="0" smtClean="0"/>
          </a:p>
          <a:p>
            <a:r>
              <a:rPr lang="zh-CN" altLang="en-US" sz="2800" dirty="0" smtClean="0"/>
              <a:t>（</a:t>
            </a:r>
            <a:r>
              <a:rPr lang="en-US" altLang="zh-CN" sz="2800" dirty="0" smtClean="0"/>
              <a:t>13</a:t>
            </a:r>
            <a:r>
              <a:rPr lang="zh-CN" altLang="en-US" sz="2800" dirty="0" smtClean="0"/>
              <a:t>）</a:t>
            </a:r>
            <a:r>
              <a:rPr lang="en-US" altLang="zh-CN" sz="2800" dirty="0"/>
              <a:t> </a:t>
            </a:r>
            <a:r>
              <a:rPr lang="en-US" altLang="zh-CN" sz="2800" dirty="0" smtClean="0"/>
              <a:t>n</a:t>
            </a:r>
            <a:r>
              <a:rPr lang="zh-CN" altLang="en-US" sz="2800" dirty="0" smtClean="0"/>
              <a:t>  </a:t>
            </a:r>
            <a:r>
              <a:rPr lang="en-US" altLang="zh-CN" sz="2800" dirty="0"/>
              <a:t>___</a:t>
            </a:r>
            <a:r>
              <a:rPr lang="zh-CN" altLang="en-US" sz="2800" dirty="0" smtClean="0"/>
              <a:t>             （</a:t>
            </a:r>
            <a:r>
              <a:rPr lang="en-US" altLang="zh-CN" sz="2800" dirty="0" smtClean="0"/>
              <a:t>14</a:t>
            </a:r>
            <a:r>
              <a:rPr lang="zh-CN" altLang="en-US" sz="2800" dirty="0" smtClean="0"/>
              <a:t>）</a:t>
            </a:r>
            <a:r>
              <a:rPr lang="en-US" altLang="zh-CN" sz="2800" dirty="0" smtClean="0"/>
              <a:t>f ___</a:t>
            </a:r>
            <a:r>
              <a:rPr lang="zh-CN" altLang="en-US" sz="2800" dirty="0" smtClean="0"/>
              <a:t>             （</a:t>
            </a:r>
            <a:r>
              <a:rPr lang="en-US" altLang="zh-CN" sz="2800" dirty="0" smtClean="0"/>
              <a:t>15</a:t>
            </a:r>
            <a:r>
              <a:rPr lang="zh-CN" altLang="en-US" sz="2800" dirty="0" smtClean="0"/>
              <a:t>）</a:t>
            </a:r>
            <a:r>
              <a:rPr lang="en-US" altLang="zh-CN" sz="2800" dirty="0"/>
              <a:t> </a:t>
            </a:r>
            <a:r>
              <a:rPr lang="en-US" altLang="zh-CN" sz="2800" dirty="0" smtClean="0"/>
              <a:t>p ___</a:t>
            </a:r>
          </a:p>
          <a:p>
            <a:r>
              <a:rPr lang="zh-CN" altLang="en-US" sz="2800" dirty="0" smtClean="0"/>
              <a:t>（</a:t>
            </a:r>
            <a:r>
              <a:rPr lang="en-US" altLang="zh-CN" sz="2800" dirty="0" smtClean="0"/>
              <a:t>16</a:t>
            </a:r>
            <a:r>
              <a:rPr lang="zh-CN" altLang="en-US" sz="2800" dirty="0" smtClean="0"/>
              <a:t>）</a:t>
            </a:r>
            <a:r>
              <a:rPr lang="en-US" altLang="zh-CN" sz="2800" dirty="0"/>
              <a:t> </a:t>
            </a:r>
            <a:r>
              <a:rPr lang="en-US" altLang="zh-CN" sz="2800" dirty="0" smtClean="0"/>
              <a:t>l ___</a:t>
            </a:r>
            <a:r>
              <a:rPr lang="zh-CN" altLang="en-US" sz="2800" dirty="0" smtClean="0"/>
              <a:t>               （</a:t>
            </a:r>
            <a:r>
              <a:rPr lang="en-US" altLang="zh-CN" sz="2800" dirty="0" smtClean="0"/>
              <a:t>17</a:t>
            </a:r>
            <a:r>
              <a:rPr lang="zh-CN" altLang="en-US" sz="2800" dirty="0" smtClean="0"/>
              <a:t>）</a:t>
            </a:r>
            <a:r>
              <a:rPr lang="en-US" altLang="zh-CN" sz="2800" dirty="0" smtClean="0"/>
              <a:t>d ___</a:t>
            </a:r>
            <a:r>
              <a:rPr lang="zh-CN" altLang="en-US" sz="2800" dirty="0" smtClean="0"/>
              <a:t>            （</a:t>
            </a:r>
            <a:r>
              <a:rPr lang="en-US" altLang="zh-CN" sz="2800" dirty="0" smtClean="0"/>
              <a:t>18</a:t>
            </a:r>
            <a:r>
              <a:rPr lang="zh-CN" altLang="en-US" sz="2800" dirty="0" smtClean="0"/>
              <a:t>）</a:t>
            </a:r>
            <a:r>
              <a:rPr lang="en-US" altLang="zh-CN" sz="2800" dirty="0" smtClean="0"/>
              <a:t> m ___</a:t>
            </a:r>
          </a:p>
          <a:p>
            <a:r>
              <a:rPr lang="zh-CN" altLang="en-US" sz="2800" dirty="0" smtClean="0"/>
              <a:t>（</a:t>
            </a:r>
            <a:r>
              <a:rPr lang="en-US" altLang="zh-CN" sz="2800" dirty="0" smtClean="0"/>
              <a:t>19</a:t>
            </a:r>
            <a:r>
              <a:rPr lang="zh-CN" altLang="en-US" sz="2800" dirty="0" smtClean="0"/>
              <a:t>）</a:t>
            </a:r>
            <a:r>
              <a:rPr lang="en-US" altLang="zh-CN" sz="2800" dirty="0"/>
              <a:t> </a:t>
            </a:r>
            <a:r>
              <a:rPr lang="en-US" altLang="zh-CN" sz="2800" dirty="0" smtClean="0"/>
              <a:t>p___ b</a:t>
            </a:r>
            <a:r>
              <a:rPr lang="en-US" altLang="zh-CN" sz="2800" dirty="0"/>
              <a:t> ___</a:t>
            </a:r>
            <a:r>
              <a:rPr lang="zh-CN" altLang="en-US" sz="2800" dirty="0" smtClean="0"/>
              <a:t>    （</a:t>
            </a:r>
            <a:r>
              <a:rPr lang="en-US" altLang="zh-CN" sz="2800" dirty="0" smtClean="0"/>
              <a:t>20</a:t>
            </a:r>
            <a:r>
              <a:rPr lang="zh-CN" altLang="en-US" sz="2800" dirty="0" smtClean="0"/>
              <a:t>） </a:t>
            </a:r>
            <a:r>
              <a:rPr lang="en-US" altLang="zh-CN" sz="2800" dirty="0" smtClean="0"/>
              <a:t>d ___ g</a:t>
            </a:r>
            <a:r>
              <a:rPr lang="zh-CN" altLang="en-US" sz="2800" dirty="0" smtClean="0"/>
              <a:t> </a:t>
            </a:r>
            <a:r>
              <a:rPr lang="en-US" altLang="zh-CN" sz="2800" dirty="0"/>
              <a:t>___</a:t>
            </a:r>
            <a:r>
              <a:rPr lang="zh-CN" altLang="en-US" sz="2800" dirty="0" smtClean="0"/>
              <a:t> （</a:t>
            </a:r>
            <a:r>
              <a:rPr lang="en-US" altLang="zh-CN" sz="2800" dirty="0" smtClean="0"/>
              <a:t>21</a:t>
            </a:r>
            <a:r>
              <a:rPr lang="zh-CN" altLang="en-US" sz="2800" dirty="0" smtClean="0"/>
              <a:t>）</a:t>
            </a:r>
            <a:r>
              <a:rPr lang="en-US" altLang="zh-CN" sz="2800" dirty="0"/>
              <a:t> </a:t>
            </a:r>
            <a:r>
              <a:rPr lang="en-US" altLang="zh-CN" sz="2800" dirty="0" smtClean="0"/>
              <a:t>t ___y</a:t>
            </a:r>
            <a:r>
              <a:rPr lang="en-US" altLang="zh-CN" sz="2800" dirty="0"/>
              <a:t> ___</a:t>
            </a:r>
            <a:r>
              <a:rPr lang="zh-CN" altLang="en-US" sz="2800" dirty="0"/>
              <a:t> </a:t>
            </a:r>
            <a:endParaRPr lang="en-US" altLang="zh-CN" sz="2800" dirty="0" smtClean="0"/>
          </a:p>
          <a:p>
            <a:r>
              <a:rPr lang="zh-CN" altLang="en-US" sz="2800" dirty="0" smtClean="0"/>
              <a:t>（</a:t>
            </a:r>
            <a:r>
              <a:rPr lang="en-US" altLang="zh-CN" sz="2800" dirty="0" smtClean="0"/>
              <a:t>22</a:t>
            </a:r>
            <a:r>
              <a:rPr lang="zh-CN" altLang="en-US" sz="2800" dirty="0" smtClean="0"/>
              <a:t>）</a:t>
            </a:r>
            <a:r>
              <a:rPr lang="en-US" altLang="zh-CN" sz="2800" dirty="0"/>
              <a:t> </a:t>
            </a:r>
            <a:r>
              <a:rPr lang="en-US" altLang="zh-CN" sz="2800" dirty="0" smtClean="0"/>
              <a:t>n ___ p</a:t>
            </a:r>
            <a:r>
              <a:rPr lang="en-US" altLang="zh-CN" sz="2800" dirty="0"/>
              <a:t> ___</a:t>
            </a:r>
            <a:r>
              <a:rPr lang="zh-CN" altLang="en-US" sz="2800" dirty="0" smtClean="0"/>
              <a:t>    （</a:t>
            </a:r>
            <a:r>
              <a:rPr lang="en-US" altLang="zh-CN" sz="2800" dirty="0" smtClean="0"/>
              <a:t>23</a:t>
            </a:r>
            <a:r>
              <a:rPr lang="zh-CN" altLang="en-US" sz="2800" dirty="0" smtClean="0"/>
              <a:t>）</a:t>
            </a:r>
            <a:r>
              <a:rPr lang="en-US" altLang="zh-CN" sz="2800" dirty="0" smtClean="0"/>
              <a:t>d</a:t>
            </a:r>
            <a:r>
              <a:rPr lang="zh-CN" altLang="en-US" sz="2800" dirty="0" smtClean="0"/>
              <a:t> </a:t>
            </a:r>
            <a:r>
              <a:rPr lang="en-US" altLang="zh-CN" sz="2800" dirty="0" smtClean="0"/>
              <a:t>___y</a:t>
            </a:r>
            <a:r>
              <a:rPr lang="en-US" altLang="zh-CN" sz="2800" dirty="0"/>
              <a:t> ___</a:t>
            </a:r>
            <a:r>
              <a:rPr lang="zh-CN" altLang="en-US" sz="2800" dirty="0" smtClean="0"/>
              <a:t>   （</a:t>
            </a:r>
            <a:r>
              <a:rPr lang="en-US" altLang="zh-CN" sz="2800" dirty="0" smtClean="0"/>
              <a:t>24</a:t>
            </a:r>
            <a:r>
              <a:rPr lang="zh-CN" altLang="en-US" sz="2800" dirty="0" smtClean="0"/>
              <a:t>）</a:t>
            </a:r>
            <a:r>
              <a:rPr lang="en-US" altLang="zh-CN" sz="2800" dirty="0" smtClean="0"/>
              <a:t>b ___ l </a:t>
            </a:r>
            <a:r>
              <a:rPr lang="en-US" altLang="zh-CN" sz="2800" dirty="0"/>
              <a:t>___</a:t>
            </a:r>
            <a:r>
              <a:rPr lang="zh-CN" altLang="en-US" sz="2800" dirty="0"/>
              <a:t> </a:t>
            </a:r>
          </a:p>
        </p:txBody>
      </p:sp>
    </p:spTree>
    <p:extLst>
      <p:ext uri="{BB962C8B-B14F-4D97-AF65-F5344CB8AC3E}">
        <p14:creationId xmlns:p14="http://schemas.microsoft.com/office/powerpoint/2010/main" val="19431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zh-CN" altLang="en-US" b="1" dirty="0" smtClean="0"/>
              <a:t>小结 </a:t>
            </a:r>
            <a:r>
              <a:rPr lang="en-US" altLang="zh-CN" b="1" dirty="0"/>
              <a:t>Summary</a:t>
            </a:r>
          </a:p>
        </p:txBody>
      </p:sp>
      <p:sp>
        <p:nvSpPr>
          <p:cNvPr id="7" name="内容占位符 6"/>
          <p:cNvSpPr>
            <a:spLocks noGrp="1"/>
          </p:cNvSpPr>
          <p:nvPr>
            <p:ph idx="4294967295"/>
          </p:nvPr>
        </p:nvSpPr>
        <p:spPr>
          <a:xfrm>
            <a:off x="1876203" y="2254576"/>
            <a:ext cx="10515600" cy="4351338"/>
          </a:xfrm>
        </p:spPr>
        <p:txBody>
          <a:bodyPr>
            <a:normAutofit/>
          </a:bodyPr>
          <a:lstStyle/>
          <a:p>
            <a:pPr marL="0" indent="0">
              <a:buNone/>
            </a:pPr>
            <a:r>
              <a:rPr lang="en-US" altLang="zh-CN" dirty="0" smtClean="0"/>
              <a:t> </a:t>
            </a:r>
            <a:endParaRPr lang="zh-CN" altLang="en-US" dirty="0"/>
          </a:p>
        </p:txBody>
      </p:sp>
      <p:sp>
        <p:nvSpPr>
          <p:cNvPr id="2" name="文本框 1"/>
          <p:cNvSpPr txBox="1"/>
          <p:nvPr/>
        </p:nvSpPr>
        <p:spPr>
          <a:xfrm>
            <a:off x="2024742" y="1890098"/>
            <a:ext cx="9405257" cy="3539430"/>
          </a:xfrm>
          <a:prstGeom prst="rect">
            <a:avLst/>
          </a:prstGeom>
          <a:noFill/>
        </p:spPr>
        <p:txBody>
          <a:bodyPr wrap="square" rtlCol="0">
            <a:spAutoFit/>
          </a:bodyPr>
          <a:lstStyle/>
          <a:p>
            <a:r>
              <a:rPr lang="en-US" altLang="zh-CN" sz="3200" dirty="0" smtClean="0"/>
              <a:t>1.</a:t>
            </a:r>
            <a:r>
              <a:rPr lang="zh-CN" altLang="en-US" sz="3200" dirty="0"/>
              <a:t>声母 </a:t>
            </a:r>
            <a:r>
              <a:rPr lang="en-US" altLang="zh-CN" sz="3200" dirty="0" smtClean="0"/>
              <a:t>Initials</a:t>
            </a:r>
            <a:r>
              <a:rPr lang="zh-CN" altLang="en-US" sz="3200" dirty="0" smtClean="0"/>
              <a:t>：</a:t>
            </a:r>
            <a:r>
              <a:rPr lang="en-US" altLang="zh-CN" sz="3200" dirty="0">
                <a:solidFill>
                  <a:schemeClr val="accent2">
                    <a:lumMod val="75000"/>
                  </a:schemeClr>
                </a:solidFill>
              </a:rPr>
              <a:t>b   p   m   f   d   t  n    </a:t>
            </a:r>
            <a:r>
              <a:rPr lang="en-US" altLang="zh-CN" sz="3200" dirty="0" smtClean="0">
                <a:solidFill>
                  <a:schemeClr val="accent2">
                    <a:lumMod val="75000"/>
                  </a:schemeClr>
                </a:solidFill>
              </a:rPr>
              <a:t>l</a:t>
            </a:r>
            <a:endParaRPr lang="en-US" altLang="zh-CN" sz="3200" dirty="0">
              <a:solidFill>
                <a:schemeClr val="accent2">
                  <a:lumMod val="75000"/>
                </a:schemeClr>
              </a:solidFill>
            </a:endParaRPr>
          </a:p>
          <a:p>
            <a:r>
              <a:rPr lang="en-US" altLang="zh-CN" sz="3200" dirty="0"/>
              <a:t>2.</a:t>
            </a:r>
            <a:r>
              <a:rPr lang="zh-CN" altLang="en-US" sz="3200" dirty="0"/>
              <a:t>韵母 </a:t>
            </a:r>
            <a:r>
              <a:rPr lang="en-US" altLang="zh-CN" sz="3200" dirty="0" smtClean="0"/>
              <a:t>Finals</a:t>
            </a:r>
            <a:r>
              <a:rPr lang="zh-CN" altLang="en-US" sz="3200" dirty="0" smtClean="0"/>
              <a:t>：</a:t>
            </a:r>
            <a:r>
              <a:rPr lang="pt-BR" altLang="zh-CN" sz="3200" dirty="0">
                <a:solidFill>
                  <a:schemeClr val="accent2">
                    <a:lumMod val="75000"/>
                  </a:schemeClr>
                </a:solidFill>
              </a:rPr>
              <a:t>a  o   e    i   u    ü  </a:t>
            </a:r>
            <a:r>
              <a:rPr lang="pt-BR" altLang="zh-CN" sz="3200" dirty="0" smtClean="0">
                <a:solidFill>
                  <a:schemeClr val="accent2">
                    <a:lumMod val="75000"/>
                  </a:schemeClr>
                </a:solidFill>
              </a:rPr>
              <a:t>er</a:t>
            </a:r>
            <a:endParaRPr lang="en-US" altLang="zh-CN" sz="3200" dirty="0">
              <a:solidFill>
                <a:schemeClr val="accent2">
                  <a:lumMod val="75000"/>
                </a:schemeClr>
              </a:solidFill>
            </a:endParaRPr>
          </a:p>
          <a:p>
            <a:r>
              <a:rPr lang="en-US" altLang="zh-CN" sz="3200" dirty="0"/>
              <a:t>3.</a:t>
            </a:r>
            <a:r>
              <a:rPr lang="zh-CN" altLang="en-US" sz="3200" dirty="0"/>
              <a:t>声母</a:t>
            </a:r>
            <a:r>
              <a:rPr lang="en-US" altLang="zh-CN" sz="3200" dirty="0"/>
              <a:t>+</a:t>
            </a:r>
            <a:r>
              <a:rPr lang="zh-CN" altLang="en-US" sz="3200" dirty="0"/>
              <a:t>韵母 </a:t>
            </a:r>
            <a:r>
              <a:rPr lang="en-US" altLang="zh-CN" sz="3200" dirty="0"/>
              <a:t>The Combination of Initials and Finals</a:t>
            </a:r>
          </a:p>
          <a:p>
            <a:r>
              <a:rPr lang="en-US" altLang="zh-CN" sz="3200" dirty="0"/>
              <a:t>4.</a:t>
            </a:r>
            <a:r>
              <a:rPr lang="zh-CN" altLang="en-US" sz="3200" dirty="0"/>
              <a:t>声调 </a:t>
            </a:r>
            <a:r>
              <a:rPr lang="en-US" altLang="zh-CN" sz="3200" dirty="0" smtClean="0"/>
              <a:t>Tones   </a:t>
            </a:r>
            <a:r>
              <a:rPr lang="en-US" altLang="zh-CN" sz="3200" dirty="0" smtClean="0">
                <a:solidFill>
                  <a:schemeClr val="accent2">
                    <a:lumMod val="75000"/>
                  </a:schemeClr>
                </a:solidFill>
              </a:rPr>
              <a:t>—    / </a:t>
            </a:r>
            <a:r>
              <a:rPr lang="zh-CN" altLang="en-US" sz="3200" dirty="0" smtClean="0">
                <a:solidFill>
                  <a:schemeClr val="accent2">
                    <a:lumMod val="75000"/>
                  </a:schemeClr>
                </a:solidFill>
              </a:rPr>
              <a:t>∨ </a:t>
            </a:r>
            <a:r>
              <a:rPr lang="en-US" altLang="zh-CN" sz="3200" dirty="0" smtClean="0">
                <a:solidFill>
                  <a:schemeClr val="accent2">
                    <a:lumMod val="75000"/>
                  </a:schemeClr>
                </a:solidFill>
              </a:rPr>
              <a:t>﹨</a:t>
            </a:r>
            <a:endParaRPr lang="en-US" altLang="zh-CN" sz="3200" dirty="0">
              <a:solidFill>
                <a:schemeClr val="accent2">
                  <a:lumMod val="75000"/>
                </a:schemeClr>
              </a:solidFill>
            </a:endParaRPr>
          </a:p>
          <a:p>
            <a:r>
              <a:rPr lang="en-US" altLang="zh-CN" sz="3200" dirty="0"/>
              <a:t>5.</a:t>
            </a:r>
            <a:r>
              <a:rPr lang="zh-CN" altLang="en-US" sz="3200" dirty="0"/>
              <a:t>声调位置 </a:t>
            </a:r>
            <a:r>
              <a:rPr lang="en-US" altLang="zh-CN" sz="3200" dirty="0"/>
              <a:t>Tone position</a:t>
            </a:r>
          </a:p>
          <a:p>
            <a:r>
              <a:rPr lang="en-US" altLang="zh-CN" sz="3200" dirty="0"/>
              <a:t>6.</a:t>
            </a:r>
            <a:r>
              <a:rPr lang="zh-CN" altLang="en-US" sz="3200" dirty="0"/>
              <a:t>轻声 </a:t>
            </a:r>
            <a:r>
              <a:rPr lang="en-US" altLang="zh-CN" sz="3200" dirty="0"/>
              <a:t>Natural tones</a:t>
            </a:r>
          </a:p>
          <a:p>
            <a:r>
              <a:rPr lang="en-US" altLang="zh-CN" sz="3200" dirty="0"/>
              <a:t>7.</a:t>
            </a:r>
            <a:r>
              <a:rPr lang="zh-CN" altLang="en-US" sz="3200" dirty="0"/>
              <a:t>变调 </a:t>
            </a:r>
            <a:r>
              <a:rPr lang="en-US" altLang="zh-CN" sz="3200" dirty="0"/>
              <a:t>Modulation of Tones</a:t>
            </a:r>
          </a:p>
        </p:txBody>
      </p:sp>
    </p:spTree>
    <p:extLst>
      <p:ext uri="{BB962C8B-B14F-4D97-AF65-F5344CB8AC3E}">
        <p14:creationId xmlns:p14="http://schemas.microsoft.com/office/powerpoint/2010/main" val="2854018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876203" y="564535"/>
            <a:ext cx="10515600" cy="1325563"/>
          </a:xfrm>
        </p:spPr>
        <p:txBody>
          <a:bodyPr/>
          <a:lstStyle/>
          <a:p>
            <a:r>
              <a:rPr lang="zh-CN" altLang="en-US" b="1" dirty="0" smtClean="0"/>
              <a:t>作业 </a:t>
            </a:r>
            <a:r>
              <a:rPr lang="en-US" altLang="zh-CN" b="1" dirty="0"/>
              <a:t>H</a:t>
            </a:r>
            <a:r>
              <a:rPr lang="en-US" altLang="zh-CN" b="1" dirty="0" smtClean="0"/>
              <a:t>omework</a:t>
            </a:r>
            <a:endParaRPr lang="en-US" altLang="zh-CN" b="1" dirty="0"/>
          </a:p>
        </p:txBody>
      </p:sp>
      <p:sp>
        <p:nvSpPr>
          <p:cNvPr id="7" name="内容占位符 6"/>
          <p:cNvSpPr>
            <a:spLocks noGrp="1"/>
          </p:cNvSpPr>
          <p:nvPr>
            <p:ph idx="4294967295"/>
          </p:nvPr>
        </p:nvSpPr>
        <p:spPr>
          <a:xfrm>
            <a:off x="1759770" y="2002662"/>
            <a:ext cx="11366268" cy="4351338"/>
          </a:xfrm>
        </p:spPr>
        <p:txBody>
          <a:bodyPr>
            <a:normAutofit/>
          </a:bodyPr>
          <a:lstStyle/>
          <a:p>
            <a:pPr marL="0" indent="0">
              <a:buNone/>
            </a:pPr>
            <a:r>
              <a:rPr lang="en-US" altLang="zh-CN" dirty="0" smtClean="0"/>
              <a:t> </a:t>
            </a:r>
            <a:endParaRPr lang="zh-CN" altLang="en-US" dirty="0"/>
          </a:p>
        </p:txBody>
      </p:sp>
      <p:sp>
        <p:nvSpPr>
          <p:cNvPr id="2" name="文本框 1"/>
          <p:cNvSpPr txBox="1"/>
          <p:nvPr/>
        </p:nvSpPr>
        <p:spPr>
          <a:xfrm>
            <a:off x="1022040" y="1753493"/>
            <a:ext cx="11392614" cy="3724096"/>
          </a:xfrm>
          <a:prstGeom prst="rect">
            <a:avLst/>
          </a:prstGeom>
          <a:noFill/>
        </p:spPr>
        <p:txBody>
          <a:bodyPr wrap="square" rtlCol="0">
            <a:spAutoFit/>
          </a:bodyPr>
          <a:lstStyle/>
          <a:p>
            <a:r>
              <a:rPr lang="en-US" altLang="zh-CN" sz="3200" dirty="0" smtClean="0">
                <a:solidFill>
                  <a:schemeClr val="accent2">
                    <a:lumMod val="50000"/>
                  </a:schemeClr>
                </a:solidFill>
              </a:rPr>
              <a:t>1.Please review the pronunciation of the blow initials and finals :</a:t>
            </a:r>
          </a:p>
          <a:p>
            <a:r>
              <a:rPr lang="pt-BR" altLang="zh-CN" sz="3200" dirty="0"/>
              <a:t>Initials</a:t>
            </a:r>
          </a:p>
          <a:p>
            <a:r>
              <a:rPr lang="pt-BR" altLang="zh-CN" sz="3200" dirty="0"/>
              <a:t>b   p   m   f   d   t  n    l</a:t>
            </a:r>
          </a:p>
          <a:p>
            <a:r>
              <a:rPr lang="pt-BR" altLang="zh-CN" sz="3200" dirty="0"/>
              <a:t>Finals</a:t>
            </a:r>
          </a:p>
          <a:p>
            <a:r>
              <a:rPr lang="pt-BR" altLang="zh-CN" sz="3200" dirty="0"/>
              <a:t>a  o   e    i   u    ü  </a:t>
            </a:r>
          </a:p>
          <a:p>
            <a:r>
              <a:rPr lang="pt-BR" altLang="zh-CN" sz="3200" dirty="0"/>
              <a:t>er</a:t>
            </a:r>
          </a:p>
          <a:p>
            <a:r>
              <a:rPr lang="en-US" altLang="zh-CN" sz="4400" smtClean="0"/>
              <a:t> </a:t>
            </a:r>
            <a:endParaRPr lang="zh-CN" altLang="en-US" sz="4400" dirty="0"/>
          </a:p>
        </p:txBody>
      </p:sp>
    </p:spTree>
    <p:extLst>
      <p:ext uri="{BB962C8B-B14F-4D97-AF65-F5344CB8AC3E}">
        <p14:creationId xmlns:p14="http://schemas.microsoft.com/office/powerpoint/2010/main" val="1699493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5874559" y="-685186"/>
            <a:ext cx="6781080"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42802" y="2512764"/>
            <a:ext cx="3456299" cy="1107996"/>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p>
        </p:txBody>
      </p:sp>
      <p:sp>
        <p:nvSpPr>
          <p:cNvPr id="21" name="矩形 20"/>
          <p:cNvSpPr/>
          <p:nvPr/>
        </p:nvSpPr>
        <p:spPr>
          <a:xfrm>
            <a:off x="1742800" y="3588903"/>
            <a:ext cx="2060308"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090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6000">
                                          <p:cBhvr additive="base">
                                            <p:cTn id="7"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610934" y="894736"/>
            <a:ext cx="10515600" cy="1325563"/>
          </a:xfrm>
        </p:spPr>
        <p:txBody>
          <a:bodyPr/>
          <a:lstStyle/>
          <a:p>
            <a:r>
              <a:rPr lang="en-US" altLang="zh-CN" b="1" dirty="0"/>
              <a:t>self-introduction</a:t>
            </a:r>
          </a:p>
        </p:txBody>
      </p:sp>
      <p:sp>
        <p:nvSpPr>
          <p:cNvPr id="7" name="内容占位符 6"/>
          <p:cNvSpPr>
            <a:spLocks noGrp="1"/>
          </p:cNvSpPr>
          <p:nvPr>
            <p:ph idx="1"/>
          </p:nvPr>
        </p:nvSpPr>
        <p:spPr>
          <a:xfrm>
            <a:off x="4328160" y="2526665"/>
            <a:ext cx="4114800" cy="1649095"/>
          </a:xfrm>
        </p:spPr>
        <p:txBody>
          <a:bodyPr/>
          <a:lstStyle/>
          <a:p>
            <a:pPr marL="0" indent="0">
              <a:buNone/>
            </a:pPr>
            <a:r>
              <a:rPr lang="en-US" altLang="zh-CN" dirty="0" smtClean="0"/>
              <a:t>   </a:t>
            </a:r>
            <a:r>
              <a:rPr lang="en-US" altLang="zh-CN" sz="4400" b="1" dirty="0" err="1" smtClean="0"/>
              <a:t>Wáng</a:t>
            </a:r>
            <a:r>
              <a:rPr lang="en-US" altLang="zh-CN" sz="4400" b="1" dirty="0" smtClean="0"/>
              <a:t>    </a:t>
            </a:r>
            <a:r>
              <a:rPr lang="en-US" altLang="zh-CN" sz="4400" b="1" dirty="0" err="1" smtClean="0"/>
              <a:t>Yàn</a:t>
            </a:r>
            <a:endParaRPr lang="en-US" altLang="zh-CN" sz="4400" b="1" dirty="0" smtClean="0"/>
          </a:p>
          <a:p>
            <a:pPr marL="0" indent="0">
              <a:buNone/>
            </a:pPr>
            <a:r>
              <a:rPr lang="zh-CN" altLang="en-US" sz="4400" b="1" dirty="0" smtClean="0"/>
              <a:t>   王          艳</a:t>
            </a:r>
            <a:endParaRPr lang="zh-CN" altLang="en-US" sz="4400" b="1" dirty="0"/>
          </a:p>
        </p:txBody>
      </p:sp>
      <p:cxnSp>
        <p:nvCxnSpPr>
          <p:cNvPr id="3" name="直接箭头连接符 2"/>
          <p:cNvCxnSpPr/>
          <p:nvPr/>
        </p:nvCxnSpPr>
        <p:spPr>
          <a:xfrm flipH="1">
            <a:off x="3246648" y="3786346"/>
            <a:ext cx="1539240" cy="853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965960" y="4545092"/>
            <a:ext cx="2606040" cy="646331"/>
          </a:xfrm>
          <a:prstGeom prst="rect">
            <a:avLst/>
          </a:prstGeom>
          <a:noFill/>
        </p:spPr>
        <p:txBody>
          <a:bodyPr wrap="square" rtlCol="0">
            <a:spAutoFit/>
          </a:bodyPr>
          <a:lstStyle/>
          <a:p>
            <a:r>
              <a:rPr lang="en-US" altLang="zh-CN" sz="3600" dirty="0"/>
              <a:t>family name </a:t>
            </a:r>
            <a:endParaRPr lang="zh-CN" altLang="en-US" sz="3600" dirty="0"/>
          </a:p>
        </p:txBody>
      </p:sp>
      <p:cxnSp>
        <p:nvCxnSpPr>
          <p:cNvPr id="8" name="直接箭头连接符 7"/>
          <p:cNvCxnSpPr/>
          <p:nvPr/>
        </p:nvCxnSpPr>
        <p:spPr>
          <a:xfrm>
            <a:off x="7259870" y="3786346"/>
            <a:ext cx="1676400" cy="8397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671560" y="4545092"/>
            <a:ext cx="2331720" cy="646331"/>
          </a:xfrm>
          <a:prstGeom prst="rect">
            <a:avLst/>
          </a:prstGeom>
          <a:noFill/>
        </p:spPr>
        <p:txBody>
          <a:bodyPr wrap="square" rtlCol="0">
            <a:spAutoFit/>
          </a:bodyPr>
          <a:lstStyle/>
          <a:p>
            <a:r>
              <a:rPr lang="en-US" altLang="zh-CN" sz="3600" dirty="0"/>
              <a:t>first name </a:t>
            </a:r>
            <a:endParaRPr lang="zh-CN" altLang="en-US" sz="3600" dirty="0"/>
          </a:p>
        </p:txBody>
      </p:sp>
    </p:spTree>
    <p:extLst>
      <p:ext uri="{BB962C8B-B14F-4D97-AF65-F5344CB8AC3E}">
        <p14:creationId xmlns:p14="http://schemas.microsoft.com/office/powerpoint/2010/main" val="350973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 calcmode="lin" valueType="num">
                                      <p:cBhvr additive="base">
                                        <p:cTn id="3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p:txBody>
          <a:bodyPr/>
          <a:lstStyle/>
          <a:p>
            <a:r>
              <a:rPr lang="en-US" altLang="zh-CN" b="1" dirty="0" smtClean="0"/>
              <a:t>Contact</a:t>
            </a:r>
            <a:endParaRPr lang="en-US" altLang="zh-CN" b="1" dirty="0"/>
          </a:p>
        </p:txBody>
      </p:sp>
      <p:sp>
        <p:nvSpPr>
          <p:cNvPr id="7" name="内容占位符 6"/>
          <p:cNvSpPr>
            <a:spLocks noGrp="1"/>
          </p:cNvSpPr>
          <p:nvPr>
            <p:ph idx="1"/>
          </p:nvPr>
        </p:nvSpPr>
        <p:spPr>
          <a:xfrm>
            <a:off x="2483706" y="2421925"/>
            <a:ext cx="8687213" cy="1680518"/>
          </a:xfrm>
        </p:spPr>
        <p:txBody>
          <a:bodyPr>
            <a:noAutofit/>
          </a:bodyPr>
          <a:lstStyle/>
          <a:p>
            <a:pPr marL="0" indent="0">
              <a:buNone/>
            </a:pPr>
            <a:r>
              <a:rPr lang="en-US" altLang="zh-CN" sz="5400" dirty="0"/>
              <a:t>Phone: </a:t>
            </a:r>
            <a:r>
              <a:rPr lang="en-US" altLang="zh-CN" sz="5400" dirty="0" smtClean="0"/>
              <a:t>18612036446</a:t>
            </a:r>
            <a:endParaRPr lang="en-US" altLang="zh-CN" sz="5400" dirty="0"/>
          </a:p>
          <a:p>
            <a:pPr marL="0" indent="0">
              <a:buNone/>
            </a:pPr>
            <a:r>
              <a:rPr lang="en-US" altLang="zh-CN" sz="5400" dirty="0"/>
              <a:t>Email:  </a:t>
            </a:r>
            <a:r>
              <a:rPr lang="en-US" altLang="zh-CN" sz="5400" dirty="0" smtClean="0"/>
              <a:t>362524559@qq.com</a:t>
            </a:r>
          </a:p>
          <a:p>
            <a:pPr marL="0" indent="0">
              <a:buNone/>
            </a:pPr>
            <a:r>
              <a:rPr lang="en-US" altLang="zh-CN" sz="5400" dirty="0" smtClean="0"/>
              <a:t>WeChat</a:t>
            </a:r>
            <a:r>
              <a:rPr lang="zh-CN" altLang="en-US" sz="5400" dirty="0" smtClean="0"/>
              <a:t>：</a:t>
            </a:r>
            <a:r>
              <a:rPr lang="en-US" altLang="zh-CN" sz="5400" dirty="0" smtClean="0"/>
              <a:t>18612036446</a:t>
            </a:r>
            <a:r>
              <a:rPr lang="en-US" altLang="zh-CN" sz="3200" dirty="0"/>
              <a:t>	</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386" y="2350229"/>
            <a:ext cx="975802" cy="91195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9750" y="3405490"/>
            <a:ext cx="857073" cy="61568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6633" y="4148605"/>
            <a:ext cx="870189" cy="819635"/>
          </a:xfrm>
          <a:prstGeom prst="rect">
            <a:avLst/>
          </a:prstGeom>
        </p:spPr>
      </p:pic>
    </p:spTree>
    <p:extLst>
      <p:ext uri="{BB962C8B-B14F-4D97-AF65-F5344CB8AC3E}">
        <p14:creationId xmlns:p14="http://schemas.microsoft.com/office/powerpoint/2010/main" val="1766289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 name="标题 1"/>
          <p:cNvSpPr>
            <a:spLocks noGrp="1"/>
          </p:cNvSpPr>
          <p:nvPr>
            <p:ph type="title"/>
          </p:nvPr>
        </p:nvSpPr>
        <p:spPr/>
        <p:txBody>
          <a:bodyPr/>
          <a:lstStyle/>
          <a:p>
            <a:r>
              <a:rPr lang="en-US" altLang="zh-CN" dirty="0" smtClean="0"/>
              <a:t>Reference </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6597" y="1679249"/>
            <a:ext cx="3249987" cy="3948056"/>
          </a:xfr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1630" y="1679249"/>
            <a:ext cx="2462931" cy="406383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038" y="1739616"/>
            <a:ext cx="3781378" cy="3936613"/>
          </a:xfrm>
          <a:prstGeom prst="rect">
            <a:avLst/>
          </a:prstGeom>
        </p:spPr>
      </p:pic>
    </p:spTree>
    <p:extLst>
      <p:ext uri="{BB962C8B-B14F-4D97-AF65-F5344CB8AC3E}">
        <p14:creationId xmlns:p14="http://schemas.microsoft.com/office/powerpoint/2010/main" val="3961942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p:txBody>
          <a:bodyPr/>
          <a:lstStyle/>
          <a:p>
            <a:r>
              <a:rPr lang="en-US" altLang="zh-CN" b="1" dirty="0" smtClean="0"/>
              <a:t>Dictionary</a:t>
            </a:r>
            <a:endParaRPr lang="en-US" altLang="zh-CN" b="1" dirty="0"/>
          </a:p>
        </p:txBody>
      </p:sp>
      <p:pic>
        <p:nvPicPr>
          <p:cNvPr id="2" name="内容占位符 1"/>
          <p:cNvPicPr>
            <a:picLocks noGrp="1" noChangeAspect="1"/>
          </p:cNvPicPr>
          <p:nvPr>
            <p:ph idx="1"/>
          </p:nvPr>
        </p:nvPicPr>
        <p:blipFill>
          <a:blip r:embed="rId3"/>
          <a:stretch>
            <a:fillRect/>
          </a:stretch>
        </p:blipFill>
        <p:spPr>
          <a:xfrm>
            <a:off x="616682" y="1906439"/>
            <a:ext cx="2536156" cy="3438442"/>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942" y="1915598"/>
            <a:ext cx="2411168" cy="3438442"/>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2215" y="1900266"/>
            <a:ext cx="2307644" cy="3453774"/>
          </a:xfrm>
          <a:prstGeom prst="rect">
            <a:avLst/>
          </a:prstGeom>
        </p:spPr>
      </p:pic>
      <p:pic>
        <p:nvPicPr>
          <p:cNvPr id="21" name="图片 20"/>
          <p:cNvPicPr>
            <a:picLocks noChangeAspect="1"/>
          </p:cNvPicPr>
          <p:nvPr/>
        </p:nvPicPr>
        <p:blipFill rotWithShape="1">
          <a:blip r:embed="rId6">
            <a:extLst>
              <a:ext uri="{28A0092B-C50C-407E-A947-70E740481C1C}">
                <a14:useLocalDpi xmlns:a14="http://schemas.microsoft.com/office/drawing/2010/main" val="0"/>
              </a:ext>
            </a:extLst>
          </a:blip>
          <a:srcRect l="17373" t="3970" r="17459" b="3804"/>
          <a:stretch/>
        </p:blipFill>
        <p:spPr>
          <a:xfrm>
            <a:off x="9324920" y="1900265"/>
            <a:ext cx="2470501" cy="3444615"/>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682" y="2224424"/>
            <a:ext cx="7915935" cy="3861983"/>
          </a:xfrm>
          <a:prstGeom prst="rect">
            <a:avLst/>
          </a:prstGeom>
        </p:spPr>
      </p:pic>
    </p:spTree>
    <p:extLst>
      <p:ext uri="{BB962C8B-B14F-4D97-AF65-F5344CB8AC3E}">
        <p14:creationId xmlns:p14="http://schemas.microsoft.com/office/powerpoint/2010/main" val="15895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907188" y="564535"/>
            <a:ext cx="10515600" cy="1325563"/>
          </a:xfrm>
        </p:spPr>
        <p:txBody>
          <a:bodyPr/>
          <a:lstStyle/>
          <a:p>
            <a:r>
              <a:rPr lang="en-US" altLang="zh-CN" b="1" dirty="0"/>
              <a:t>Examination</a:t>
            </a:r>
          </a:p>
        </p:txBody>
      </p:sp>
      <p:sp>
        <p:nvSpPr>
          <p:cNvPr id="7" name="内容占位符 6"/>
          <p:cNvSpPr>
            <a:spLocks noGrp="1"/>
          </p:cNvSpPr>
          <p:nvPr>
            <p:ph idx="4294967295"/>
          </p:nvPr>
        </p:nvSpPr>
        <p:spPr>
          <a:xfrm>
            <a:off x="158473" y="2069963"/>
            <a:ext cx="10515600" cy="4351338"/>
          </a:xfrm>
        </p:spPr>
        <p:txBody>
          <a:bodyPr/>
          <a:lstStyle/>
          <a:p>
            <a:r>
              <a:rPr lang="pt-BR" altLang="zh-CN" dirty="0" smtClean="0"/>
              <a:t> 1</a:t>
            </a:r>
            <a:r>
              <a:rPr lang="pt-BR" altLang="zh-CN" b="1" dirty="0"/>
              <a:t>. Regular performance</a:t>
            </a:r>
            <a:r>
              <a:rPr lang="zh-CN" altLang="pt-BR" b="1" dirty="0"/>
              <a:t>：</a:t>
            </a:r>
            <a:r>
              <a:rPr lang="pt-BR" altLang="zh-CN" b="1" dirty="0"/>
              <a:t>30%</a:t>
            </a:r>
          </a:p>
          <a:p>
            <a:pPr marL="0" indent="0">
              <a:buNone/>
            </a:pPr>
            <a:endParaRPr lang="pt-BR" altLang="zh-CN" b="1" dirty="0"/>
          </a:p>
          <a:p>
            <a:r>
              <a:rPr lang="pt-BR" altLang="zh-CN" b="1" dirty="0"/>
              <a:t> 2. Midterm exam</a:t>
            </a:r>
            <a:r>
              <a:rPr lang="zh-CN" altLang="pt-BR" b="1" dirty="0" smtClean="0"/>
              <a:t>：</a:t>
            </a:r>
            <a:r>
              <a:rPr lang="pt-BR" altLang="zh-CN" b="1" dirty="0" smtClean="0"/>
              <a:t>20%</a:t>
            </a:r>
            <a:endParaRPr lang="pt-BR" altLang="zh-CN" b="1" dirty="0"/>
          </a:p>
          <a:p>
            <a:endParaRPr lang="pt-BR" altLang="zh-CN" b="1" dirty="0"/>
          </a:p>
          <a:p>
            <a:r>
              <a:rPr lang="pt-BR" altLang="zh-CN" b="1" dirty="0"/>
              <a:t> 3. Final exam</a:t>
            </a:r>
            <a:r>
              <a:rPr lang="zh-CN" altLang="pt-BR" b="1" dirty="0" smtClean="0"/>
              <a:t>：</a:t>
            </a:r>
            <a:r>
              <a:rPr lang="pt-BR" altLang="zh-CN" b="1" dirty="0" smtClean="0"/>
              <a:t>50%</a:t>
            </a:r>
            <a:endParaRPr lang="pt-BR" altLang="zh-CN" b="1" dirty="0"/>
          </a:p>
          <a:p>
            <a:pPr marL="0" indent="0">
              <a:buNone/>
            </a:pPr>
            <a:endParaRPr lang="zh-CN" altLang="en-US" dirty="0"/>
          </a:p>
        </p:txBody>
      </p:sp>
      <p:sp>
        <p:nvSpPr>
          <p:cNvPr id="3" name="右大括号 2"/>
          <p:cNvSpPr/>
          <p:nvPr/>
        </p:nvSpPr>
        <p:spPr>
          <a:xfrm>
            <a:off x="9208887" y="1739616"/>
            <a:ext cx="381292" cy="25547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4" name="文本框 3"/>
          <p:cNvSpPr txBox="1"/>
          <p:nvPr/>
        </p:nvSpPr>
        <p:spPr>
          <a:xfrm>
            <a:off x="9590179" y="2671188"/>
            <a:ext cx="2681416" cy="646331"/>
          </a:xfrm>
          <a:prstGeom prst="rect">
            <a:avLst/>
          </a:prstGeom>
          <a:noFill/>
        </p:spPr>
        <p:txBody>
          <a:bodyPr wrap="square" rtlCol="0">
            <a:spAutoFit/>
          </a:bodyPr>
          <a:lstStyle/>
          <a:p>
            <a:r>
              <a:rPr lang="en-US" altLang="zh-CN" sz="3600" b="1" dirty="0" smtClean="0"/>
              <a:t>Final Mark</a:t>
            </a:r>
            <a:endParaRPr lang="zh-CN" altLang="en-US" sz="3600" b="1" dirty="0"/>
          </a:p>
        </p:txBody>
      </p:sp>
      <p:sp>
        <p:nvSpPr>
          <p:cNvPr id="13" name="文本框 12"/>
          <p:cNvSpPr txBox="1"/>
          <p:nvPr/>
        </p:nvSpPr>
        <p:spPr>
          <a:xfrm>
            <a:off x="5416273" y="1305323"/>
            <a:ext cx="2792186" cy="584775"/>
          </a:xfrm>
          <a:prstGeom prst="rect">
            <a:avLst/>
          </a:prstGeom>
          <a:noFill/>
        </p:spPr>
        <p:txBody>
          <a:bodyPr wrap="square" rtlCol="0">
            <a:spAutoFit/>
          </a:bodyPr>
          <a:lstStyle/>
          <a:p>
            <a:r>
              <a:rPr lang="en-US" altLang="zh-CN" sz="3200" dirty="0" smtClean="0"/>
              <a:t>Roll call  16%</a:t>
            </a:r>
            <a:endParaRPr lang="zh-CN" altLang="en-US" sz="3200" dirty="0"/>
          </a:p>
        </p:txBody>
      </p:sp>
      <p:sp>
        <p:nvSpPr>
          <p:cNvPr id="28" name="文本框 27"/>
          <p:cNvSpPr txBox="1"/>
          <p:nvPr/>
        </p:nvSpPr>
        <p:spPr>
          <a:xfrm>
            <a:off x="5513295" y="2732744"/>
            <a:ext cx="3204266" cy="584775"/>
          </a:xfrm>
          <a:prstGeom prst="rect">
            <a:avLst/>
          </a:prstGeom>
          <a:noFill/>
        </p:spPr>
        <p:txBody>
          <a:bodyPr wrap="square" rtlCol="0">
            <a:spAutoFit/>
          </a:bodyPr>
          <a:lstStyle/>
          <a:p>
            <a:r>
              <a:rPr lang="en-US" altLang="zh-CN" sz="3200" dirty="0"/>
              <a:t>Presentation</a:t>
            </a:r>
            <a:r>
              <a:rPr lang="en-US" altLang="zh-CN" sz="2800" dirty="0"/>
              <a:t> </a:t>
            </a:r>
            <a:r>
              <a:rPr lang="en-US" altLang="zh-CN" sz="2800" dirty="0" smtClean="0"/>
              <a:t>14%</a:t>
            </a:r>
            <a:endParaRPr lang="zh-CN" altLang="en-US" sz="2800" dirty="0"/>
          </a:p>
        </p:txBody>
      </p:sp>
      <p:sp>
        <p:nvSpPr>
          <p:cNvPr id="15" name="左大括号 14"/>
          <p:cNvSpPr/>
          <p:nvPr/>
        </p:nvSpPr>
        <p:spPr>
          <a:xfrm>
            <a:off x="5159829" y="1572926"/>
            <a:ext cx="305091" cy="161106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7426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2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20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47696" y="-470542"/>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a:xfrm>
            <a:off x="1697157" y="484257"/>
            <a:ext cx="10515600" cy="1325563"/>
          </a:xfrm>
        </p:spPr>
        <p:txBody>
          <a:bodyPr/>
          <a:lstStyle/>
          <a:p>
            <a:r>
              <a:rPr lang="en-US" altLang="zh-CN" b="1" dirty="0" smtClean="0"/>
              <a:t>Schedule</a:t>
            </a:r>
            <a:endParaRPr lang="en-US" altLang="zh-CN" b="1" dirty="0"/>
          </a:p>
        </p:txBody>
      </p:sp>
      <p:sp>
        <p:nvSpPr>
          <p:cNvPr id="7" name="内容占位符 6"/>
          <p:cNvSpPr>
            <a:spLocks noGrp="1"/>
          </p:cNvSpPr>
          <p:nvPr>
            <p:ph idx="1"/>
          </p:nvPr>
        </p:nvSpPr>
        <p:spPr>
          <a:xfrm>
            <a:off x="1809197" y="1381354"/>
            <a:ext cx="10515600" cy="4149376"/>
          </a:xfrm>
        </p:spPr>
        <p:txBody>
          <a:bodyPr>
            <a:normAutofit fontScale="92500" lnSpcReduction="10000"/>
          </a:bodyPr>
          <a:lstStyle/>
          <a:p>
            <a:pPr marL="0" indent="0">
              <a:buNone/>
            </a:pPr>
            <a:endParaRPr lang="en-US" altLang="zh-CN" dirty="0" smtClean="0"/>
          </a:p>
          <a:p>
            <a:r>
              <a:rPr lang="en-US" altLang="zh-CN" dirty="0"/>
              <a:t>Basic Pronunciation </a:t>
            </a:r>
            <a:endParaRPr lang="en-US" altLang="zh-CN" dirty="0" smtClean="0"/>
          </a:p>
          <a:p>
            <a:r>
              <a:rPr lang="en-US" altLang="zh-CN" dirty="0" smtClean="0"/>
              <a:t> </a:t>
            </a:r>
            <a:r>
              <a:rPr lang="en-US" altLang="zh-CN" dirty="0"/>
              <a:t>Lesson 1  </a:t>
            </a:r>
            <a:r>
              <a:rPr lang="en-US" altLang="zh-CN" dirty="0" smtClean="0"/>
              <a:t>Hello</a:t>
            </a:r>
          </a:p>
          <a:p>
            <a:r>
              <a:rPr lang="en-US" altLang="zh-CN" dirty="0" smtClean="0"/>
              <a:t> Lesson </a:t>
            </a:r>
            <a:r>
              <a:rPr lang="en-US" altLang="zh-CN" dirty="0"/>
              <a:t>2  Make a phone call</a:t>
            </a:r>
          </a:p>
          <a:p>
            <a:r>
              <a:rPr lang="en-US" altLang="zh-CN" dirty="0"/>
              <a:t> Lesson 3  What would you like to eat?</a:t>
            </a:r>
          </a:p>
          <a:p>
            <a:r>
              <a:rPr lang="en-US" altLang="zh-CN" dirty="0"/>
              <a:t> Lesson 4  How much is it</a:t>
            </a:r>
            <a:r>
              <a:rPr lang="en-US" altLang="zh-CN" dirty="0" smtClean="0"/>
              <a:t>?</a:t>
            </a:r>
          </a:p>
          <a:p>
            <a:r>
              <a:rPr lang="en-US" altLang="zh-CN" dirty="0"/>
              <a:t> Lesson 5  What shall we take</a:t>
            </a:r>
            <a:r>
              <a:rPr lang="en-US" altLang="zh-CN" dirty="0" smtClean="0"/>
              <a:t>?</a:t>
            </a:r>
          </a:p>
          <a:p>
            <a:r>
              <a:rPr lang="en-US" altLang="zh-CN" dirty="0"/>
              <a:t> Lesson 6    I want to rent a house</a:t>
            </a:r>
          </a:p>
          <a:p>
            <a:r>
              <a:rPr lang="en-US" altLang="zh-CN" dirty="0"/>
              <a:t> </a:t>
            </a:r>
            <a:r>
              <a:rPr lang="en-US" altLang="zh-CN" dirty="0" smtClean="0"/>
              <a:t>Review </a:t>
            </a:r>
            <a:r>
              <a:rPr lang="en-US" altLang="zh-CN" dirty="0"/>
              <a:t>&amp; Midterm exam (Lesson 1 -Lesson 6 )</a:t>
            </a:r>
          </a:p>
          <a:p>
            <a:endParaRPr lang="en-US" altLang="zh-CN" dirty="0"/>
          </a:p>
        </p:txBody>
      </p:sp>
    </p:spTree>
    <p:extLst>
      <p:ext uri="{BB962C8B-B14F-4D97-AF65-F5344CB8AC3E}">
        <p14:creationId xmlns:p14="http://schemas.microsoft.com/office/powerpoint/2010/main" val="852353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标题 5"/>
          <p:cNvSpPr>
            <a:spLocks noGrp="1"/>
          </p:cNvSpPr>
          <p:nvPr>
            <p:ph type="title"/>
          </p:nvPr>
        </p:nvSpPr>
        <p:spPr/>
        <p:txBody>
          <a:bodyPr/>
          <a:lstStyle/>
          <a:p>
            <a:endParaRPr lang="en-US" altLang="zh-CN" b="1" dirty="0"/>
          </a:p>
        </p:txBody>
      </p:sp>
      <p:sp>
        <p:nvSpPr>
          <p:cNvPr id="7" name="内容占位符 6"/>
          <p:cNvSpPr>
            <a:spLocks noGrp="1"/>
          </p:cNvSpPr>
          <p:nvPr>
            <p:ph idx="1"/>
          </p:nvPr>
        </p:nvSpPr>
        <p:spPr>
          <a:xfrm>
            <a:off x="1676400" y="1974242"/>
            <a:ext cx="10515600" cy="4351339"/>
          </a:xfrm>
        </p:spPr>
        <p:txBody>
          <a:bodyPr>
            <a:normAutofit/>
          </a:bodyPr>
          <a:lstStyle/>
          <a:p>
            <a:r>
              <a:rPr lang="en-US" altLang="zh-CN" dirty="0" smtClean="0"/>
              <a:t> Lesson </a:t>
            </a:r>
            <a:r>
              <a:rPr lang="en-US" altLang="zh-CN" dirty="0"/>
              <a:t>7    He is sick</a:t>
            </a:r>
          </a:p>
          <a:p>
            <a:r>
              <a:rPr lang="en-US" altLang="zh-CN" dirty="0"/>
              <a:t> Lesson 8    I am going to the </a:t>
            </a:r>
            <a:r>
              <a:rPr lang="en-US" altLang="zh-CN" dirty="0" smtClean="0"/>
              <a:t>bank</a:t>
            </a:r>
          </a:p>
          <a:p>
            <a:r>
              <a:rPr lang="en-US" altLang="zh-CN" dirty="0" smtClean="0"/>
              <a:t> Lesson </a:t>
            </a:r>
            <a:r>
              <a:rPr lang="en-US" altLang="zh-CN" dirty="0"/>
              <a:t>9    Come to my house this weekend</a:t>
            </a:r>
          </a:p>
          <a:p>
            <a:r>
              <a:rPr lang="en-US" altLang="zh-CN" dirty="0"/>
              <a:t> Lesson 10  I bought a new mobile </a:t>
            </a:r>
            <a:r>
              <a:rPr lang="en-US" altLang="zh-CN" dirty="0" smtClean="0"/>
              <a:t>phone</a:t>
            </a:r>
          </a:p>
          <a:p>
            <a:r>
              <a:rPr lang="en-US" altLang="zh-CN" dirty="0" smtClean="0"/>
              <a:t>Lesson </a:t>
            </a:r>
            <a:r>
              <a:rPr lang="en-US" altLang="zh-CN" dirty="0"/>
              <a:t>11  I surf the internet everyday</a:t>
            </a:r>
          </a:p>
          <a:p>
            <a:r>
              <a:rPr lang="en-US" altLang="zh-CN" dirty="0" smtClean="0"/>
              <a:t>Lesson </a:t>
            </a:r>
            <a:r>
              <a:rPr lang="en-US" altLang="zh-CN" dirty="0"/>
              <a:t>12  How is your </a:t>
            </a:r>
            <a:r>
              <a:rPr lang="en-US" altLang="zh-CN" dirty="0" smtClean="0"/>
              <a:t>weekend</a:t>
            </a:r>
          </a:p>
          <a:p>
            <a:r>
              <a:rPr lang="en-US" altLang="zh-CN" dirty="0"/>
              <a:t>Final Review (Lesson </a:t>
            </a:r>
            <a:r>
              <a:rPr lang="en-US" altLang="zh-CN" dirty="0" smtClean="0"/>
              <a:t>1 </a:t>
            </a:r>
            <a:r>
              <a:rPr lang="en-US" altLang="zh-CN" dirty="0"/>
              <a:t>-Lesson </a:t>
            </a:r>
            <a:r>
              <a:rPr lang="en-US" altLang="zh-CN" dirty="0" smtClean="0"/>
              <a:t>12 )</a:t>
            </a:r>
            <a:endParaRPr lang="en-US" altLang="zh-CN" dirty="0"/>
          </a:p>
          <a:p>
            <a:r>
              <a:rPr lang="en-US" altLang="zh-CN" dirty="0" smtClean="0"/>
              <a:t>Final Exam </a:t>
            </a:r>
            <a:endParaRPr lang="zh-CN" altLang="en-US" dirty="0"/>
          </a:p>
        </p:txBody>
      </p:sp>
    </p:spTree>
    <p:extLst>
      <p:ext uri="{BB962C8B-B14F-4D97-AF65-F5344CB8AC3E}">
        <p14:creationId xmlns:p14="http://schemas.microsoft.com/office/powerpoint/2010/main" val="2165143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1" id="{CBFA3A83-6BCC-4EE0-BB32-B92CCBD9E2A4}" vid="{69435C07-64FA-4E6E-A1D3-F570153E1B26}"/>
    </a:ext>
  </a:extLst>
</a:theme>
</file>

<file path=ppt/theme/theme2.xml><?xml version="1.0" encoding="utf-8"?>
<a:theme xmlns:a="http://schemas.openxmlformats.org/drawingml/2006/main" name="九逸作品">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2499</TotalTime>
  <Words>2014</Words>
  <Application>Microsoft Office PowerPoint</Application>
  <PresentationFormat>自定义</PresentationFormat>
  <Paragraphs>212</Paragraphs>
  <Slides>29</Slides>
  <Notes>27</Notes>
  <HiddenSlides>0</HiddenSlides>
  <MMClips>0</MMClips>
  <ScaleCrop>false</ScaleCrop>
  <HeadingPairs>
    <vt:vector size="4" baseType="variant">
      <vt:variant>
        <vt:lpstr>主题</vt:lpstr>
      </vt:variant>
      <vt:variant>
        <vt:i4>2</vt:i4>
      </vt:variant>
      <vt:variant>
        <vt:lpstr>幻灯片标题</vt:lpstr>
      </vt:variant>
      <vt:variant>
        <vt:i4>29</vt:i4>
      </vt:variant>
    </vt:vector>
  </HeadingPairs>
  <TitlesOfParts>
    <vt:vector size="31" baseType="lpstr">
      <vt:lpstr>主题1</vt:lpstr>
      <vt:lpstr>九逸作品</vt:lpstr>
      <vt:lpstr>PowerPoint 演示文稿</vt:lpstr>
      <vt:lpstr>PowerPoint 演示文稿</vt:lpstr>
      <vt:lpstr>self-introduction</vt:lpstr>
      <vt:lpstr>Contact</vt:lpstr>
      <vt:lpstr>Reference </vt:lpstr>
      <vt:lpstr>Dictionary</vt:lpstr>
      <vt:lpstr>Examination</vt:lpstr>
      <vt:lpstr>Schedule</vt:lpstr>
      <vt:lpstr>PowerPoint 演示文稿</vt:lpstr>
      <vt:lpstr>PowerPoint 演示文稿</vt:lpstr>
      <vt:lpstr>基础语音 Basic Pronunciation</vt:lpstr>
      <vt:lpstr>  1.声母 Initials（21）</vt:lpstr>
      <vt:lpstr>2.韵母 Finals（36）</vt:lpstr>
      <vt:lpstr>3.声调 Tones</vt:lpstr>
      <vt:lpstr>声调   Tones</vt:lpstr>
      <vt:lpstr>4.声调位置 Tone position</vt:lpstr>
      <vt:lpstr>  </vt:lpstr>
      <vt:lpstr>PowerPoint 演示文稿</vt:lpstr>
      <vt:lpstr>声母+韵母 The Combination of Initials and Finals</vt:lpstr>
      <vt:lpstr>声母+韵母 The Combination of Initials and Finals</vt:lpstr>
      <vt:lpstr>6.轻声 Natural tones</vt:lpstr>
      <vt:lpstr>7.变调 Modulation of Tones</vt:lpstr>
      <vt:lpstr>变调 Modulation of Tones</vt:lpstr>
      <vt:lpstr> Phonetic drills </vt:lpstr>
      <vt:lpstr> Phonetic drills </vt:lpstr>
      <vt:lpstr> Dictation Listen to the recording, and the fill in the blanks </vt:lpstr>
      <vt:lpstr>小结 Summary</vt:lpstr>
      <vt:lpstr>作业 Homework</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388</cp:revision>
  <dcterms:created xsi:type="dcterms:W3CDTF">2015-01-07T12:23:28Z</dcterms:created>
  <dcterms:modified xsi:type="dcterms:W3CDTF">2010-01-01T16:52:25Z</dcterms:modified>
</cp:coreProperties>
</file>